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  <p:sldMasterId id="2147483651" r:id="rId3"/>
  </p:sldMasterIdLst>
  <p:notesMasterIdLst>
    <p:notesMasterId r:id="rId26"/>
  </p:notesMasterIdLst>
  <p:handoutMasterIdLst>
    <p:handoutMasterId r:id="rId27"/>
  </p:handoutMasterIdLst>
  <p:sldIdLst>
    <p:sldId id="547" r:id="rId4"/>
    <p:sldId id="605" r:id="rId5"/>
    <p:sldId id="614" r:id="rId6"/>
    <p:sldId id="608" r:id="rId7"/>
    <p:sldId id="615" r:id="rId8"/>
    <p:sldId id="616" r:id="rId9"/>
    <p:sldId id="617" r:id="rId10"/>
    <p:sldId id="609" r:id="rId11"/>
    <p:sldId id="612" r:id="rId12"/>
    <p:sldId id="621" r:id="rId13"/>
    <p:sldId id="610" r:id="rId14"/>
    <p:sldId id="618" r:id="rId15"/>
    <p:sldId id="611" r:id="rId16"/>
    <p:sldId id="619" r:id="rId17"/>
    <p:sldId id="620" r:id="rId18"/>
    <p:sldId id="625" r:id="rId19"/>
    <p:sldId id="622" r:id="rId20"/>
    <p:sldId id="623" r:id="rId21"/>
    <p:sldId id="624" r:id="rId22"/>
    <p:sldId id="626" r:id="rId23"/>
    <p:sldId id="627" r:id="rId24"/>
    <p:sldId id="628" r:id="rId25"/>
  </p:sldIdLst>
  <p:sldSz cx="9144000" cy="6858000" type="screen4x3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rgbClr val="FFFF00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rgbClr val="FFFF00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rgbClr val="FFFF00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rgbClr val="FFFF00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rgbClr val="FFFF00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FFFF00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FFFF00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FFFF00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FFFF00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3821"/>
    <a:srgbClr val="FF000F"/>
    <a:srgbClr val="FF4744"/>
    <a:srgbClr val="68AEDE"/>
    <a:srgbClr val="E10505"/>
    <a:srgbClr val="FF1DF4"/>
    <a:srgbClr val="F446EC"/>
    <a:srgbClr val="3FBD1D"/>
    <a:srgbClr val="FDFD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15" autoAdjust="0"/>
    <p:restoredTop sz="94358" autoAdjust="0"/>
  </p:normalViewPr>
  <p:slideViewPr>
    <p:cSldViewPr snapToObjects="1">
      <p:cViewPr>
        <p:scale>
          <a:sx n="98" d="100"/>
          <a:sy n="98" d="100"/>
        </p:scale>
        <p:origin x="1912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3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8" d="100"/>
        <a:sy n="118" d="100"/>
      </p:scale>
      <p:origin x="0" y="0"/>
    </p:cViewPr>
  </p:sorterViewPr>
  <p:notesViewPr>
    <p:cSldViewPr snapToObjects="1">
      <p:cViewPr varScale="1">
        <p:scale>
          <a:sx n="79" d="100"/>
          <a:sy n="79" d="100"/>
        </p:scale>
        <p:origin x="3318" y="96"/>
      </p:cViewPr>
      <p:guideLst>
        <p:guide orient="horz" pos="3127"/>
        <p:guide pos="2141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SzTx/>
              <a:defRPr sz="1200">
                <a:solidFill>
                  <a:schemeClr val="tx1"/>
                </a:solidFill>
                <a:effectLst/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SzTx/>
              <a:defRPr sz="1200">
                <a:solidFill>
                  <a:schemeClr val="tx1"/>
                </a:solidFill>
                <a:effectLst/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buSzTx/>
              <a:defRPr sz="1200">
                <a:solidFill>
                  <a:schemeClr val="tx1"/>
                </a:solidFill>
                <a:effectLst/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SzTx/>
              <a:defRPr sz="1200">
                <a:solidFill>
                  <a:schemeClr val="tx1"/>
                </a:solidFill>
                <a:effectLst/>
                <a:latin typeface="Times New Roman" pitchFamily="18" charset="0"/>
              </a:defRPr>
            </a:lvl1pPr>
          </a:lstStyle>
          <a:p>
            <a:pPr>
              <a:defRPr/>
            </a:pPr>
            <a:fld id="{A8BDF91A-3BDD-4D13-804A-40C70DAB7957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9306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52" tIns="47776" rIns="95552" bIns="47776" numCol="1" anchor="t" anchorCtr="0" compatLnSpc="1">
            <a:prstTxWarp prst="textNoShape">
              <a:avLst/>
            </a:prstTxWarp>
          </a:bodyPr>
          <a:lstStyle>
            <a:lvl1pPr algn="l" defTabSz="955675">
              <a:buSzTx/>
              <a:defRPr sz="1300">
                <a:solidFill>
                  <a:schemeClr val="tx1"/>
                </a:solidFill>
                <a:effectLst/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52" tIns="47776" rIns="95552" bIns="47776" numCol="1" anchor="t" anchorCtr="0" compatLnSpc="1">
            <a:prstTxWarp prst="textNoShape">
              <a:avLst/>
            </a:prstTxWarp>
          </a:bodyPr>
          <a:lstStyle>
            <a:lvl1pPr algn="r" defTabSz="955675">
              <a:buSzTx/>
              <a:defRPr sz="1300">
                <a:solidFill>
                  <a:schemeClr val="tx1"/>
                </a:solidFill>
                <a:effectLst/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52" tIns="47776" rIns="95552" bIns="4777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52" tIns="47776" rIns="95552" bIns="47776" numCol="1" anchor="b" anchorCtr="0" compatLnSpc="1">
            <a:prstTxWarp prst="textNoShape">
              <a:avLst/>
            </a:prstTxWarp>
          </a:bodyPr>
          <a:lstStyle>
            <a:lvl1pPr algn="l" defTabSz="955675">
              <a:buSzTx/>
              <a:defRPr sz="1300">
                <a:solidFill>
                  <a:schemeClr val="tx1"/>
                </a:solidFill>
                <a:effectLst/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52" tIns="47776" rIns="95552" bIns="47776" numCol="1" anchor="b" anchorCtr="0" compatLnSpc="1">
            <a:prstTxWarp prst="textNoShape">
              <a:avLst/>
            </a:prstTxWarp>
          </a:bodyPr>
          <a:lstStyle>
            <a:lvl1pPr algn="r" defTabSz="955675">
              <a:buSzTx/>
              <a:defRPr sz="1300">
                <a:solidFill>
                  <a:schemeClr val="tx1"/>
                </a:solidFill>
                <a:effectLst/>
                <a:latin typeface="Times New Roman" pitchFamily="18" charset="0"/>
              </a:defRPr>
            </a:lvl1pPr>
          </a:lstStyle>
          <a:p>
            <a:pPr>
              <a:defRPr/>
            </a:pPr>
            <a:fld id="{D05564D4-93C0-42A0-AECA-7EAFFD36898D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78565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5F5C22-50AE-4651-9FAB-1C5CA336B23B}" type="slidenum">
              <a:rPr lang="es-ES" smtClean="0"/>
              <a:pPr/>
              <a:t>1</a:t>
            </a:fld>
            <a:endParaRPr lang="es-ES" dirty="0" smtClean="0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ctr" eaLnBrk="1" hangingPunct="1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979385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5564D4-93C0-42A0-AECA-7EAFFD36898D}" type="slidenum">
              <a:rPr lang="es-ES" smtClean="0"/>
              <a:pPr>
                <a:defRPr/>
              </a:pPr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3388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5564D4-93C0-42A0-AECA-7EAFFD36898D}" type="slidenum">
              <a:rPr lang="es-ES" smtClean="0"/>
              <a:pPr>
                <a:defRPr/>
              </a:pPr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8624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5F5C22-50AE-4651-9FAB-1C5CA336B23B}" type="slidenum">
              <a:rPr lang="es-ES" smtClean="0"/>
              <a:pPr/>
              <a:t>17</a:t>
            </a:fld>
            <a:endParaRPr lang="es-ES" dirty="0" smtClean="0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ctr" eaLnBrk="1" hangingPunct="1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905999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5564D4-93C0-42A0-AECA-7EAFFD36898D}" type="slidenum">
              <a:rPr lang="es-ES" smtClean="0"/>
              <a:pPr>
                <a:defRPr/>
              </a:pPr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672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Problema</a:t>
            </a:r>
            <a:r>
              <a:rPr lang="es-ES_tradnl" baseline="0" dirty="0" smtClean="0"/>
              <a:t> 1: Grupo de dos personas detectado con un solo bounding box. Solo proyectamos una gaussiana.</a:t>
            </a:r>
          </a:p>
          <a:p>
            <a:r>
              <a:rPr lang="es-ES_tradnl" baseline="0" dirty="0" smtClean="0"/>
              <a:t>Problema 2: Persona detectada con un bounding box solo en el torso. La proyección va a ser errónea.</a:t>
            </a:r>
          </a:p>
          <a:p>
            <a:r>
              <a:rPr lang="es-ES_tradnl" baseline="0" dirty="0" smtClean="0"/>
              <a:t>Problema 3: Mismas personas proyectadas con una distancia bastante grande en el plano cenital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5564D4-93C0-42A0-AECA-7EAFFD36898D}" type="slidenum">
              <a:rPr lang="es-ES" smtClean="0"/>
              <a:pPr>
                <a:defRPr/>
              </a:pPr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0641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5564D4-93C0-42A0-AECA-7EAFFD36898D}" type="slidenum">
              <a:rPr lang="es-ES" smtClean="0"/>
              <a:pPr>
                <a:defRPr/>
              </a:pPr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3057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5564D4-93C0-42A0-AECA-7EAFFD36898D}" type="slidenum">
              <a:rPr lang="es-ES" smtClean="0"/>
              <a:pPr>
                <a:defRPr/>
              </a:pPr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0245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5564D4-93C0-42A0-AECA-7EAFFD36898D}" type="slidenum">
              <a:rPr lang="es-ES" smtClean="0"/>
              <a:pPr>
                <a:defRPr/>
              </a:pPr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7983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5564D4-93C0-42A0-AECA-7EAFFD36898D}" type="slidenum">
              <a:rPr lang="es-ES" smtClean="0"/>
              <a:pPr>
                <a:defRPr/>
              </a:pPr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2899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5564D4-93C0-42A0-AECA-7EAFFD36898D}" type="slidenum">
              <a:rPr lang="es-ES" smtClean="0"/>
              <a:pPr>
                <a:defRPr/>
              </a:pPr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7476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5564D4-93C0-42A0-AECA-7EAFFD36898D}" type="slidenum">
              <a:rPr lang="es-ES" smtClean="0"/>
              <a:pPr>
                <a:defRPr/>
              </a:pPr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7189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5564D4-93C0-42A0-AECA-7EAFFD36898D}" type="slidenum">
              <a:rPr lang="es-ES" smtClean="0"/>
              <a:pPr>
                <a:defRPr/>
              </a:pPr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0400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5564D4-93C0-42A0-AECA-7EAFFD36898D}" type="slidenum">
              <a:rPr lang="es-ES" smtClean="0"/>
              <a:pPr>
                <a:defRPr/>
              </a:pPr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1918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5564D4-93C0-42A0-AECA-7EAFFD36898D}" type="slidenum">
              <a:rPr lang="es-ES" smtClean="0"/>
              <a:pPr>
                <a:defRPr/>
              </a:pPr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808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5564D4-93C0-42A0-AECA-7EAFFD36898D}" type="slidenum">
              <a:rPr lang="es-ES" smtClean="0"/>
              <a:pPr>
                <a:defRPr/>
              </a:pPr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405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5564D4-93C0-42A0-AECA-7EAFFD36898D}" type="slidenum">
              <a:rPr lang="es-ES" smtClean="0"/>
              <a:pPr>
                <a:defRPr/>
              </a:pPr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7602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_trad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237288" y="274638"/>
            <a:ext cx="1935162" cy="5945187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31800" y="274638"/>
            <a:ext cx="5653088" cy="594518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31800" y="1042988"/>
            <a:ext cx="3794125" cy="51768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378325" y="1042988"/>
            <a:ext cx="3794125" cy="51768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_tradnl" noProof="0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3050" y="274638"/>
            <a:ext cx="2063750" cy="5945187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31800" y="274638"/>
            <a:ext cx="6038850" cy="594518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_tradnl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_trad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31800" y="1042988"/>
            <a:ext cx="3794125" cy="51768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378325" y="1042988"/>
            <a:ext cx="3794125" cy="51768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_tradnl" noProof="0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237288" y="274638"/>
            <a:ext cx="1935162" cy="5945187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31800" y="274638"/>
            <a:ext cx="5653088" cy="594518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ítulo, texto y clip multi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46238" y="274638"/>
            <a:ext cx="6526212" cy="31908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1"/>
          </p:nvPr>
        </p:nvSpPr>
        <p:spPr>
          <a:xfrm>
            <a:off x="431800" y="1042988"/>
            <a:ext cx="3794125" cy="51768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medios 3"/>
          <p:cNvSpPr>
            <a:spLocks noGrp="1"/>
          </p:cNvSpPr>
          <p:nvPr>
            <p:ph type="media" sz="half" idx="2"/>
          </p:nvPr>
        </p:nvSpPr>
        <p:spPr>
          <a:xfrm>
            <a:off x="4378325" y="1042988"/>
            <a:ext cx="3794125" cy="5176837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31800" y="1042988"/>
            <a:ext cx="3794125" cy="51768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378325" y="1042988"/>
            <a:ext cx="3794125" cy="51768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_tradnl" noProof="0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3.png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14" Type="http://schemas.openxmlformats.org/officeDocument/2006/relationships/image" Target="../media/image5.png"/><Relationship Id="rId15" Type="http://schemas.openxmlformats.org/officeDocument/2006/relationships/image" Target="../media/image6.png"/><Relationship Id="rId16" Type="http://schemas.openxmlformats.org/officeDocument/2006/relationships/image" Target="../media/image7.gif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Text Box 2"/>
          <p:cNvSpPr txBox="1">
            <a:spLocks noChangeArrowheads="1"/>
          </p:cNvSpPr>
          <p:nvPr userDrawn="1"/>
        </p:nvSpPr>
        <p:spPr bwMode="auto">
          <a:xfrm>
            <a:off x="4795838" y="6575425"/>
            <a:ext cx="4186237" cy="244475"/>
          </a:xfrm>
          <a:prstGeom prst="rect">
            <a:avLst/>
          </a:prstGeom>
          <a:gradFill rotWithShape="1">
            <a:gsLst>
              <a:gs pos="0">
                <a:schemeClr val="bg1">
                  <a:alpha val="2000"/>
                </a:schemeClr>
              </a:gs>
              <a:gs pos="100000">
                <a:srgbClr val="DDDDDD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s-ES_tradnl" sz="1000" dirty="0" smtClean="0">
                <a:solidFill>
                  <a:srgbClr val="003300"/>
                </a:solidFill>
                <a:latin typeface="Arial Narrow" pitchFamily="34" charset="0"/>
              </a:rPr>
              <a:t>Detección</a:t>
            </a:r>
            <a:r>
              <a:rPr lang="es-ES_tradnl" sz="1000" baseline="0" dirty="0" smtClean="0">
                <a:solidFill>
                  <a:srgbClr val="003300"/>
                </a:solidFill>
                <a:latin typeface="Arial Narrow" pitchFamily="34" charset="0"/>
              </a:rPr>
              <a:t> de Personas en Tiempo Real</a:t>
            </a:r>
            <a:endParaRPr lang="es-ES" sz="1000" dirty="0">
              <a:solidFill>
                <a:srgbClr val="003300"/>
              </a:solidFill>
              <a:latin typeface="Arial Narrow" pitchFamily="34" charset="0"/>
            </a:endParaRPr>
          </a:p>
        </p:txBody>
      </p:sp>
      <p:sp>
        <p:nvSpPr>
          <p:cNvPr id="923651" name="Line 3"/>
          <p:cNvSpPr>
            <a:spLocks noChangeShapeType="1"/>
          </p:cNvSpPr>
          <p:nvPr userDrawn="1"/>
        </p:nvSpPr>
        <p:spPr bwMode="auto">
          <a:xfrm>
            <a:off x="0" y="6457950"/>
            <a:ext cx="898366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buSzPct val="75000"/>
              <a:defRPr/>
            </a:pPr>
            <a:endParaRPr lang="es-ES_tradn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5" name="Text Box 7"/>
          <p:cNvSpPr txBox="1">
            <a:spLocks noChangeArrowheads="1"/>
          </p:cNvSpPr>
          <p:nvPr userDrawn="1"/>
        </p:nvSpPr>
        <p:spPr bwMode="auto">
          <a:xfrm>
            <a:off x="4122738" y="6559550"/>
            <a:ext cx="5397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fld id="{83A91FA7-F606-4F39-B4BB-92458B0CB08B}" type="slidenum">
              <a:rPr lang="es-ES" sz="1000">
                <a:solidFill>
                  <a:srgbClr val="003300"/>
                </a:solidFill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es-ES" sz="1000" dirty="0">
              <a:solidFill>
                <a:srgbClr val="003300"/>
              </a:solidFill>
            </a:endParaRPr>
          </a:p>
        </p:txBody>
      </p:sp>
      <p:sp>
        <p:nvSpPr>
          <p:cNvPr id="102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042988"/>
            <a:ext cx="7740650" cy="517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</p:txBody>
      </p:sp>
      <p:sp>
        <p:nvSpPr>
          <p:cNvPr id="923658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646238" y="274638"/>
            <a:ext cx="6526212" cy="3190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rgbClr val="DDDDDD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923659" name="Line 11"/>
          <p:cNvSpPr>
            <a:spLocks noChangeShapeType="1"/>
          </p:cNvSpPr>
          <p:nvPr userDrawn="1"/>
        </p:nvSpPr>
        <p:spPr bwMode="auto">
          <a:xfrm>
            <a:off x="0" y="6475413"/>
            <a:ext cx="898366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buSzPct val="75000"/>
              <a:defRPr/>
            </a:pPr>
            <a:endParaRPr lang="es-ES_tradn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0" name="Line 12"/>
          <p:cNvSpPr>
            <a:spLocks noChangeShapeType="1"/>
          </p:cNvSpPr>
          <p:nvPr userDrawn="1"/>
        </p:nvSpPr>
        <p:spPr bwMode="auto">
          <a:xfrm flipH="1" flipV="1">
            <a:off x="14288" y="19050"/>
            <a:ext cx="0" cy="257175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buSzPct val="75000"/>
              <a:defRPr/>
            </a:pPr>
            <a:endParaRPr lang="es-ES_tradn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1" name="Line 13"/>
          <p:cNvSpPr>
            <a:spLocks noChangeShapeType="1"/>
          </p:cNvSpPr>
          <p:nvPr userDrawn="1"/>
        </p:nvSpPr>
        <p:spPr bwMode="auto">
          <a:xfrm flipH="1" flipV="1">
            <a:off x="14288" y="44450"/>
            <a:ext cx="334962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buSzPct val="75000"/>
              <a:defRPr/>
            </a:pPr>
            <a:endParaRPr lang="es-ES_tradn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2" name="Line 14"/>
          <p:cNvSpPr>
            <a:spLocks noChangeShapeType="1"/>
          </p:cNvSpPr>
          <p:nvPr userDrawn="1"/>
        </p:nvSpPr>
        <p:spPr bwMode="auto">
          <a:xfrm flipH="1" flipV="1">
            <a:off x="26988" y="6161088"/>
            <a:ext cx="0" cy="6429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buSzPct val="75000"/>
              <a:defRPr/>
            </a:pPr>
            <a:endParaRPr lang="es-ES_tradn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3" name="Line 15"/>
          <p:cNvSpPr>
            <a:spLocks noChangeShapeType="1"/>
          </p:cNvSpPr>
          <p:nvPr userDrawn="1"/>
        </p:nvSpPr>
        <p:spPr bwMode="auto">
          <a:xfrm flipH="1" flipV="1">
            <a:off x="33338" y="14288"/>
            <a:ext cx="0" cy="2576512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buSzPct val="75000"/>
              <a:defRPr/>
            </a:pPr>
            <a:endParaRPr lang="es-ES_tradn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5" name="Text Box 17"/>
          <p:cNvSpPr txBox="1">
            <a:spLocks noChangeArrowheads="1"/>
          </p:cNvSpPr>
          <p:nvPr userDrawn="1"/>
        </p:nvSpPr>
        <p:spPr bwMode="auto">
          <a:xfrm>
            <a:off x="115888" y="6529388"/>
            <a:ext cx="2438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s-ES" sz="1200" dirty="0">
                <a:solidFill>
                  <a:srgbClr val="003300"/>
                </a:solidFill>
                <a:latin typeface="Arial Narrow" pitchFamily="34" charset="0"/>
              </a:rPr>
              <a:t>Nombre del evento</a:t>
            </a:r>
          </a:p>
        </p:txBody>
      </p:sp>
      <p:pic>
        <p:nvPicPr>
          <p:cNvPr id="1037" name="Picture 21" descr="Logotipo_VPU_200px_suavizado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8362950" y="274638"/>
            <a:ext cx="619125" cy="3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8" name="Picture 22" descr="UAM_4cm_filtrada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47638" y="138113"/>
            <a:ext cx="140970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buSzPct val="75000"/>
        <a:tabLst>
          <a:tab pos="180975" algn="l"/>
        </a:tabLst>
        <a:defRPr>
          <a:solidFill>
            <a:srgbClr val="660066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buSzPct val="75000"/>
        <a:tabLst>
          <a:tab pos="180975" algn="l"/>
        </a:tabLst>
        <a:defRPr>
          <a:solidFill>
            <a:srgbClr val="660066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buSzPct val="75000"/>
        <a:tabLst>
          <a:tab pos="180975" algn="l"/>
        </a:tabLst>
        <a:defRPr>
          <a:solidFill>
            <a:srgbClr val="660066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buSzPct val="75000"/>
        <a:tabLst>
          <a:tab pos="180975" algn="l"/>
        </a:tabLst>
        <a:defRPr>
          <a:solidFill>
            <a:srgbClr val="660066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buSzPct val="75000"/>
        <a:tabLst>
          <a:tab pos="180975" algn="l"/>
        </a:tabLst>
        <a:defRPr>
          <a:solidFill>
            <a:srgbClr val="660066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buSzPct val="75000"/>
        <a:tabLst>
          <a:tab pos="180975" algn="l"/>
        </a:tabLst>
        <a:defRPr>
          <a:solidFill>
            <a:srgbClr val="660066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buSzPct val="75000"/>
        <a:tabLst>
          <a:tab pos="180975" algn="l"/>
        </a:tabLst>
        <a:defRPr>
          <a:solidFill>
            <a:srgbClr val="660066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buSzPct val="75000"/>
        <a:tabLst>
          <a:tab pos="180975" algn="l"/>
        </a:tabLst>
        <a:defRPr>
          <a:solidFill>
            <a:srgbClr val="660066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buSzPct val="75000"/>
        <a:tabLst>
          <a:tab pos="180975" algn="l"/>
        </a:tabLst>
        <a:defRPr>
          <a:solidFill>
            <a:srgbClr val="660066"/>
          </a:solidFill>
          <a:latin typeface="Verdana" pitchFamily="34" charset="0"/>
        </a:defRPr>
      </a:lvl9pPr>
    </p:titleStyle>
    <p:bodyStyle>
      <a:lvl1pPr marL="176213" indent="-176213" algn="l" rtl="0" eaLnBrk="0" fontAlgn="base" hangingPunct="0">
        <a:spcBef>
          <a:spcPct val="20000"/>
        </a:spcBef>
        <a:spcAft>
          <a:spcPct val="0"/>
        </a:spcAft>
        <a:buSzPct val="75000"/>
        <a:buBlip>
          <a:blip r:embed="rId15"/>
        </a:buBlip>
        <a:defRPr>
          <a:solidFill>
            <a:schemeClr val="bg1"/>
          </a:solidFill>
          <a:latin typeface="+mn-lt"/>
          <a:ea typeface="+mn-ea"/>
          <a:cs typeface="+mn-cs"/>
        </a:defRPr>
      </a:lvl1pPr>
      <a:lvl2pPr marL="539750" indent="-184150" algn="l" rtl="0" eaLnBrk="0" fontAlgn="base" hangingPunct="0">
        <a:spcBef>
          <a:spcPct val="100000"/>
        </a:spcBef>
        <a:spcAft>
          <a:spcPct val="50000"/>
        </a:spcAft>
        <a:buSzPct val="50000"/>
        <a:buBlip>
          <a:blip r:embed="rId16"/>
        </a:buBlip>
        <a:defRPr sz="2000">
          <a:solidFill>
            <a:schemeClr val="tx1"/>
          </a:solidFill>
          <a:latin typeface="Arial Narrow" pitchFamily="34" charset="0"/>
        </a:defRPr>
      </a:lvl2pPr>
      <a:lvl3pPr marL="1079500" indent="-187325" algn="l" rtl="0" eaLnBrk="0" fontAlgn="base" hangingPunct="0">
        <a:spcBef>
          <a:spcPct val="50000"/>
        </a:spcBef>
        <a:spcAft>
          <a:spcPct val="50000"/>
        </a:spcAft>
        <a:buFont typeface="Wingdings" pitchFamily="2" charset="2"/>
        <a:buChar char="§"/>
        <a:defRPr>
          <a:solidFill>
            <a:schemeClr val="accent2"/>
          </a:solidFill>
          <a:latin typeface="Arial Narrow" pitchFamily="34" charset="0"/>
        </a:defRPr>
      </a:lvl3pPr>
      <a:lvl4pPr marL="1520825" indent="-149225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003300"/>
          </a:solidFill>
          <a:latin typeface="Arial Narrow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042988"/>
            <a:ext cx="7740650" cy="517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buSzPct val="75000"/>
        <a:tabLst>
          <a:tab pos="180975" algn="l"/>
        </a:tabLst>
        <a:defRPr>
          <a:solidFill>
            <a:srgbClr val="FFFF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buSzPct val="75000"/>
        <a:tabLst>
          <a:tab pos="180975" algn="l"/>
        </a:tabLst>
        <a:defRPr>
          <a:solidFill>
            <a:srgbClr val="FFFFCC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buSzPct val="75000"/>
        <a:tabLst>
          <a:tab pos="180975" algn="l"/>
        </a:tabLst>
        <a:defRPr>
          <a:solidFill>
            <a:srgbClr val="FFFFCC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buSzPct val="75000"/>
        <a:tabLst>
          <a:tab pos="180975" algn="l"/>
        </a:tabLst>
        <a:defRPr>
          <a:solidFill>
            <a:srgbClr val="FFFFCC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buSzPct val="75000"/>
        <a:tabLst>
          <a:tab pos="180975" algn="l"/>
        </a:tabLst>
        <a:defRPr>
          <a:solidFill>
            <a:srgbClr val="FFFFCC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buSzPct val="75000"/>
        <a:tabLst>
          <a:tab pos="180975" algn="l"/>
        </a:tabLst>
        <a:defRPr>
          <a:solidFill>
            <a:srgbClr val="FFFFCC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buSzPct val="75000"/>
        <a:tabLst>
          <a:tab pos="180975" algn="l"/>
        </a:tabLst>
        <a:defRPr>
          <a:solidFill>
            <a:srgbClr val="FFFFCC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buSzPct val="75000"/>
        <a:tabLst>
          <a:tab pos="180975" algn="l"/>
        </a:tabLst>
        <a:defRPr>
          <a:solidFill>
            <a:srgbClr val="FFFFCC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buSzPct val="75000"/>
        <a:tabLst>
          <a:tab pos="180975" algn="l"/>
        </a:tabLst>
        <a:defRPr>
          <a:solidFill>
            <a:srgbClr val="FFFFCC"/>
          </a:solidFill>
          <a:latin typeface="Verdana" pitchFamily="34" charset="0"/>
        </a:defRPr>
      </a:lvl9pPr>
    </p:titleStyle>
    <p:bodyStyle>
      <a:lvl1pPr marL="176213" indent="-176213" algn="l" rtl="0" eaLnBrk="0" fontAlgn="base" hangingPunct="0">
        <a:spcBef>
          <a:spcPct val="20000"/>
        </a:spcBef>
        <a:spcAft>
          <a:spcPct val="0"/>
        </a:spcAft>
        <a:buSzPct val="75000"/>
        <a:buBlip>
          <a:blip r:embed="rId13"/>
        </a:buBlip>
        <a:defRPr>
          <a:solidFill>
            <a:schemeClr val="bg1"/>
          </a:solidFill>
          <a:latin typeface="+mn-lt"/>
          <a:ea typeface="+mn-ea"/>
          <a:cs typeface="+mn-cs"/>
        </a:defRPr>
      </a:lvl1pPr>
      <a:lvl2pPr marL="539750" indent="-184150" algn="l" rtl="0" eaLnBrk="0" fontAlgn="base" hangingPunct="0">
        <a:spcBef>
          <a:spcPct val="100000"/>
        </a:spcBef>
        <a:spcAft>
          <a:spcPct val="50000"/>
        </a:spcAft>
        <a:buSzPct val="50000"/>
        <a:buBlip>
          <a:blip r:embed="rId14"/>
        </a:buBlip>
        <a:defRPr sz="2000">
          <a:solidFill>
            <a:srgbClr val="003300"/>
          </a:solidFill>
          <a:latin typeface="Arial Narrow" pitchFamily="34" charset="0"/>
        </a:defRPr>
      </a:lvl2pPr>
      <a:lvl3pPr marL="1079500" indent="-187325" algn="l" rtl="0" eaLnBrk="0" fontAlgn="base" hangingPunct="0">
        <a:spcBef>
          <a:spcPct val="50000"/>
        </a:spcBef>
        <a:spcAft>
          <a:spcPct val="50000"/>
        </a:spcAft>
        <a:buFont typeface="Wingdings" pitchFamily="2" charset="2"/>
        <a:buChar char="§"/>
        <a:defRPr>
          <a:solidFill>
            <a:schemeClr val="accent2"/>
          </a:solidFill>
          <a:latin typeface="Arial Narrow" pitchFamily="34" charset="0"/>
        </a:defRPr>
      </a:lvl3pPr>
      <a:lvl4pPr marL="1520825" indent="-149225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003300"/>
          </a:solidFill>
          <a:latin typeface="Arial Narrow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87" descr="Copia de VPU_6cm_600dpi"/>
          <p:cNvPicPr>
            <a:picLocks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8362950" y="273050"/>
            <a:ext cx="619125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1" descr="C:\Documents and Settings\jcs\Escritorio\LogoUAM.png"/>
          <p:cNvPicPr>
            <a:picLocks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147638" y="136525"/>
            <a:ext cx="1411287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8780" name="Line 12"/>
          <p:cNvSpPr>
            <a:spLocks noChangeShapeType="1"/>
          </p:cNvSpPr>
          <p:nvPr/>
        </p:nvSpPr>
        <p:spPr bwMode="auto">
          <a:xfrm flipH="1" flipV="1">
            <a:off x="14288" y="19050"/>
            <a:ext cx="0" cy="257175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buSzPct val="75000"/>
              <a:defRPr/>
            </a:pPr>
            <a:endParaRPr lang="es-ES_tradn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8782" name="Line 14"/>
          <p:cNvSpPr>
            <a:spLocks noChangeShapeType="1"/>
          </p:cNvSpPr>
          <p:nvPr/>
        </p:nvSpPr>
        <p:spPr bwMode="auto">
          <a:xfrm flipH="1" flipV="1">
            <a:off x="26988" y="6161088"/>
            <a:ext cx="0" cy="6429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buSzPct val="75000"/>
              <a:defRPr/>
            </a:pPr>
            <a:endParaRPr lang="es-ES_tradn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8783" name="Line 15"/>
          <p:cNvSpPr>
            <a:spLocks noChangeShapeType="1"/>
          </p:cNvSpPr>
          <p:nvPr/>
        </p:nvSpPr>
        <p:spPr bwMode="auto">
          <a:xfrm flipH="1" flipV="1">
            <a:off x="33338" y="14288"/>
            <a:ext cx="0" cy="2576512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buSzPct val="75000"/>
              <a:defRPr/>
            </a:pPr>
            <a:endParaRPr lang="es-ES_tradn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8784" name="Line 16"/>
          <p:cNvSpPr>
            <a:spLocks noChangeShapeType="1"/>
          </p:cNvSpPr>
          <p:nvPr/>
        </p:nvSpPr>
        <p:spPr bwMode="auto">
          <a:xfrm flipH="1" flipV="1">
            <a:off x="8532813" y="1392238"/>
            <a:ext cx="0" cy="4511675"/>
          </a:xfrm>
          <a:prstGeom prst="line">
            <a:avLst/>
          </a:prstGeom>
          <a:noFill/>
          <a:ln w="9525">
            <a:solidFill>
              <a:srgbClr val="5F5F5F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buSzPct val="75000"/>
              <a:defRPr/>
            </a:pPr>
            <a:endParaRPr lang="es-ES_tradn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8793" name="Line 25"/>
          <p:cNvSpPr>
            <a:spLocks noChangeShapeType="1"/>
          </p:cNvSpPr>
          <p:nvPr userDrawn="1"/>
        </p:nvSpPr>
        <p:spPr bwMode="auto">
          <a:xfrm flipH="1" flipV="1">
            <a:off x="14288" y="19050"/>
            <a:ext cx="0" cy="257175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buSzPct val="75000"/>
              <a:defRPr/>
            </a:pPr>
            <a:endParaRPr lang="es-ES_tradn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8795" name="Line 27"/>
          <p:cNvSpPr>
            <a:spLocks noChangeShapeType="1"/>
          </p:cNvSpPr>
          <p:nvPr userDrawn="1"/>
        </p:nvSpPr>
        <p:spPr bwMode="auto">
          <a:xfrm flipH="1" flipV="1">
            <a:off x="26988" y="6161088"/>
            <a:ext cx="0" cy="6429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buSzPct val="75000"/>
              <a:defRPr/>
            </a:pPr>
            <a:endParaRPr lang="es-ES_tradn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8796" name="Line 28"/>
          <p:cNvSpPr>
            <a:spLocks noChangeShapeType="1"/>
          </p:cNvSpPr>
          <p:nvPr userDrawn="1"/>
        </p:nvSpPr>
        <p:spPr bwMode="auto">
          <a:xfrm flipH="1" flipV="1">
            <a:off x="33338" y="14288"/>
            <a:ext cx="0" cy="2576512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buSzPct val="75000"/>
              <a:defRPr/>
            </a:pPr>
            <a:endParaRPr lang="es-ES_tradn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8799" name="Rectangle 31"/>
          <p:cNvSpPr>
            <a:spLocks noGrp="1" noChangeArrowheads="1"/>
          </p:cNvSpPr>
          <p:nvPr>
            <p:ph type="title"/>
          </p:nvPr>
        </p:nvSpPr>
        <p:spPr bwMode="auto">
          <a:xfrm>
            <a:off x="1646238" y="274638"/>
            <a:ext cx="6526212" cy="3190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rgbClr val="DDDDDD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titulo</a:t>
            </a:r>
          </a:p>
        </p:txBody>
      </p:sp>
      <p:sp>
        <p:nvSpPr>
          <p:cNvPr id="928800" name="Line 32"/>
          <p:cNvSpPr>
            <a:spLocks noChangeShapeType="1"/>
          </p:cNvSpPr>
          <p:nvPr userDrawn="1"/>
        </p:nvSpPr>
        <p:spPr bwMode="auto">
          <a:xfrm flipH="1" flipV="1">
            <a:off x="14288" y="44450"/>
            <a:ext cx="334962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buSzPct val="75000"/>
              <a:defRPr/>
            </a:pPr>
            <a:endParaRPr lang="es-ES_tradn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8803" name="Text Box 35"/>
          <p:cNvSpPr txBox="1">
            <a:spLocks noChangeArrowheads="1"/>
          </p:cNvSpPr>
          <p:nvPr userDrawn="1"/>
        </p:nvSpPr>
        <p:spPr bwMode="auto">
          <a:xfrm>
            <a:off x="4808178" y="6527026"/>
            <a:ext cx="4186237" cy="276999"/>
          </a:xfrm>
          <a:prstGeom prst="rect">
            <a:avLst/>
          </a:prstGeom>
          <a:gradFill rotWithShape="1">
            <a:gsLst>
              <a:gs pos="0">
                <a:schemeClr val="bg1">
                  <a:alpha val="2000"/>
                </a:schemeClr>
              </a:gs>
              <a:gs pos="100000">
                <a:srgbClr val="DDDDDD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s-ES" sz="1200" dirty="0" smtClean="0">
                <a:solidFill>
                  <a:schemeClr val="accent2"/>
                </a:solidFill>
                <a:latin typeface="Arial Narrow" pitchFamily="34" charset="0"/>
              </a:rPr>
              <a:t>ANALISIS</a:t>
            </a:r>
            <a:r>
              <a:rPr lang="es-ES" sz="1200" baseline="0" dirty="0" smtClean="0">
                <a:solidFill>
                  <a:schemeClr val="accent2"/>
                </a:solidFill>
                <a:latin typeface="Arial Narrow" pitchFamily="34" charset="0"/>
              </a:rPr>
              <a:t> CONTEXTUAL EN ESCENARIOS MULTICAMARA</a:t>
            </a:r>
            <a:endParaRPr lang="es-ES" sz="1200" dirty="0">
              <a:solidFill>
                <a:schemeClr val="accent2"/>
              </a:solidFill>
              <a:latin typeface="Arial Narrow" pitchFamily="34" charset="0"/>
            </a:endParaRPr>
          </a:p>
        </p:txBody>
      </p:sp>
      <p:sp>
        <p:nvSpPr>
          <p:cNvPr id="928804" name="Line 36"/>
          <p:cNvSpPr>
            <a:spLocks noChangeShapeType="1"/>
          </p:cNvSpPr>
          <p:nvPr userDrawn="1"/>
        </p:nvSpPr>
        <p:spPr bwMode="auto">
          <a:xfrm>
            <a:off x="0" y="6457950"/>
            <a:ext cx="898366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buSzPct val="75000"/>
              <a:defRPr/>
            </a:pPr>
            <a:endParaRPr lang="es-ES_tradn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8805" name="Text Box 37"/>
          <p:cNvSpPr txBox="1">
            <a:spLocks noChangeArrowheads="1"/>
          </p:cNvSpPr>
          <p:nvPr userDrawn="1"/>
        </p:nvSpPr>
        <p:spPr bwMode="auto">
          <a:xfrm>
            <a:off x="4122738" y="6559550"/>
            <a:ext cx="84931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fld id="{4A3D23DE-B1A8-4C18-B81B-741EB2648CD8}" type="slidenum">
              <a:rPr lang="es-ES" sz="1000" smtClean="0">
                <a:solidFill>
                  <a:schemeClr val="tx1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r>
              <a:rPr lang="es-ES" sz="1000" dirty="0" smtClean="0">
                <a:solidFill>
                  <a:schemeClr val="tx1"/>
                </a:solidFill>
              </a:rPr>
              <a:t>/17</a:t>
            </a:r>
          </a:p>
        </p:txBody>
      </p:sp>
      <p:sp>
        <p:nvSpPr>
          <p:cNvPr id="928806" name="Line 38"/>
          <p:cNvSpPr>
            <a:spLocks noChangeShapeType="1"/>
          </p:cNvSpPr>
          <p:nvPr userDrawn="1"/>
        </p:nvSpPr>
        <p:spPr bwMode="auto">
          <a:xfrm>
            <a:off x="0" y="6475413"/>
            <a:ext cx="898366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buSzPct val="75000"/>
              <a:defRPr/>
            </a:pPr>
            <a:endParaRPr lang="es-ES_tradn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8807" name="Text Box 39"/>
          <p:cNvSpPr txBox="1">
            <a:spLocks noChangeArrowheads="1"/>
          </p:cNvSpPr>
          <p:nvPr userDrawn="1"/>
        </p:nvSpPr>
        <p:spPr bwMode="auto">
          <a:xfrm>
            <a:off x="115887" y="6529388"/>
            <a:ext cx="31509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s-ES" sz="1200" baseline="0" dirty="0" smtClean="0">
                <a:solidFill>
                  <a:schemeClr val="tx1"/>
                </a:solidFill>
                <a:latin typeface="Arial Narrow" pitchFamily="34" charset="0"/>
              </a:rPr>
              <a:t>Alejandro López Cifuentes - </a:t>
            </a:r>
            <a:r>
              <a:rPr lang="es-ES" sz="1200" dirty="0" smtClean="0">
                <a:solidFill>
                  <a:schemeClr val="tx1"/>
                </a:solidFill>
                <a:latin typeface="Arial Narrow" pitchFamily="34" charset="0"/>
              </a:rPr>
              <a:t>Trabajo Fin de Master</a:t>
            </a:r>
            <a:endParaRPr lang="es-E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5618" name="Rectangle 4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042988"/>
            <a:ext cx="7740650" cy="517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Primer nivel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  <a:p>
            <a:pPr lvl="3"/>
            <a:endParaRPr lang="es-E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4" r:id="rId2"/>
    <p:sldLayoutId id="2147483683" r:id="rId3"/>
    <p:sldLayoutId id="2147483682" r:id="rId4"/>
    <p:sldLayoutId id="2147483681" r:id="rId5"/>
    <p:sldLayoutId id="2147483680" r:id="rId6"/>
    <p:sldLayoutId id="2147483679" r:id="rId7"/>
    <p:sldLayoutId id="2147483678" r:id="rId8"/>
    <p:sldLayoutId id="2147483677" r:id="rId9"/>
    <p:sldLayoutId id="2147483676" r:id="rId10"/>
    <p:sldLayoutId id="2147483675" r:id="rId11"/>
    <p:sldLayoutId id="2147483674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buSzPct val="75000"/>
        <a:tabLst>
          <a:tab pos="180975" algn="l"/>
        </a:tabLst>
        <a:defRPr sz="2800">
          <a:solidFill>
            <a:srgbClr val="660066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buSzPct val="75000"/>
        <a:tabLst>
          <a:tab pos="180975" algn="l"/>
        </a:tabLst>
        <a:defRPr sz="2800">
          <a:solidFill>
            <a:srgbClr val="660066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buSzPct val="75000"/>
        <a:tabLst>
          <a:tab pos="180975" algn="l"/>
        </a:tabLst>
        <a:defRPr sz="2800">
          <a:solidFill>
            <a:srgbClr val="660066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buSzPct val="75000"/>
        <a:tabLst>
          <a:tab pos="180975" algn="l"/>
        </a:tabLst>
        <a:defRPr sz="2800">
          <a:solidFill>
            <a:srgbClr val="660066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buSzPct val="75000"/>
        <a:tabLst>
          <a:tab pos="180975" algn="l"/>
        </a:tabLst>
        <a:defRPr sz="2800">
          <a:solidFill>
            <a:srgbClr val="660066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buSzPct val="75000"/>
        <a:tabLst>
          <a:tab pos="180975" algn="l"/>
        </a:tabLst>
        <a:defRPr>
          <a:solidFill>
            <a:srgbClr val="660066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buSzPct val="75000"/>
        <a:tabLst>
          <a:tab pos="180975" algn="l"/>
        </a:tabLst>
        <a:defRPr>
          <a:solidFill>
            <a:srgbClr val="660066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buSzPct val="75000"/>
        <a:tabLst>
          <a:tab pos="180975" algn="l"/>
        </a:tabLst>
        <a:defRPr>
          <a:solidFill>
            <a:srgbClr val="660066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buSzPct val="75000"/>
        <a:tabLst>
          <a:tab pos="180975" algn="l"/>
        </a:tabLst>
        <a:defRPr>
          <a:solidFill>
            <a:srgbClr val="660066"/>
          </a:solidFill>
          <a:latin typeface="Verdana" pitchFamily="34" charset="0"/>
        </a:defRPr>
      </a:lvl9pPr>
    </p:titleStyle>
    <p:bodyStyle>
      <a:lvl1pPr marL="176213" indent="-176213" algn="l" rtl="0" eaLnBrk="0" fontAlgn="base" hangingPunct="0">
        <a:spcBef>
          <a:spcPts val="575"/>
        </a:spcBef>
        <a:spcAft>
          <a:spcPct val="0"/>
        </a:spcAft>
        <a:buSzPct val="75000"/>
        <a:buBlip>
          <a:blip r:embed="rId16"/>
        </a:buBlip>
        <a:defRPr sz="2400">
          <a:solidFill>
            <a:schemeClr val="accent2"/>
          </a:solidFill>
          <a:latin typeface="Arial Narrow" pitchFamily="34" charset="0"/>
          <a:ea typeface="+mn-ea"/>
          <a:cs typeface="+mn-cs"/>
        </a:defRPr>
      </a:lvl1pPr>
      <a:lvl2pPr marL="539750" indent="-184150" algn="l" rtl="0" eaLnBrk="0" fontAlgn="base" hangingPunct="0">
        <a:spcBef>
          <a:spcPts val="475"/>
        </a:spcBef>
        <a:spcAft>
          <a:spcPct val="0"/>
        </a:spcAft>
        <a:buSzPct val="100000"/>
        <a:buFont typeface="Arial Narrow" pitchFamily="34" charset="0"/>
        <a:buChar char="−"/>
        <a:defRPr sz="2000">
          <a:solidFill>
            <a:srgbClr val="003300"/>
          </a:solidFill>
          <a:latin typeface="Arial Narrow" pitchFamily="34" charset="0"/>
        </a:defRPr>
      </a:lvl2pPr>
      <a:lvl3pPr marL="1079500" indent="-187325" algn="l" rtl="0" eaLnBrk="0" fontAlgn="base" hangingPunct="0">
        <a:spcBef>
          <a:spcPts val="438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Arial Narrow" pitchFamily="34" charset="0"/>
        </a:defRPr>
      </a:lvl3pPr>
      <a:lvl4pPr marL="1520825" indent="-149225" algn="l" rtl="0" eaLnBrk="0" fontAlgn="base" hangingPunct="0">
        <a:spcBef>
          <a:spcPts val="388"/>
        </a:spcBef>
        <a:spcAft>
          <a:spcPct val="0"/>
        </a:spcAft>
        <a:buChar char="•"/>
        <a:defRPr>
          <a:solidFill>
            <a:srgbClr val="003300"/>
          </a:solidFill>
          <a:latin typeface="Arial Narrow" pitchFamily="34" charset="0"/>
        </a:defRPr>
      </a:lvl4pPr>
      <a:lvl5pPr marL="2057400" indent="-228600" algn="l" rtl="0" eaLnBrk="0" fontAlgn="base" hangingPunct="0">
        <a:spcBef>
          <a:spcPts val="338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7.gif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31" descr="C:\Documents and Settings\jcs\Escritorio\LogoUA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836" y="5162464"/>
            <a:ext cx="2435225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2" name="Rectangle 11"/>
          <p:cNvSpPr>
            <a:spLocks noChangeArrowheads="1"/>
          </p:cNvSpPr>
          <p:nvPr/>
        </p:nvSpPr>
        <p:spPr bwMode="auto">
          <a:xfrm>
            <a:off x="679502" y="2330927"/>
            <a:ext cx="801052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buSzPct val="75000"/>
            </a:pPr>
            <a:r>
              <a:rPr lang="es-ES_tradnl" dirty="0" smtClean="0">
                <a:solidFill>
                  <a:schemeClr val="tx1"/>
                </a:solidFill>
              </a:rPr>
              <a:t>- TRABAJO FIN DE MASTER -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40963" name="Rectangle 12"/>
          <p:cNvSpPr>
            <a:spLocks noChangeArrowheads="1"/>
          </p:cNvSpPr>
          <p:nvPr/>
        </p:nvSpPr>
        <p:spPr bwMode="auto">
          <a:xfrm>
            <a:off x="927099" y="1040702"/>
            <a:ext cx="7515330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buSzPct val="75000"/>
            </a:pPr>
            <a:r>
              <a:rPr lang="es-ES" sz="3000" b="1" dirty="0" smtClean="0">
                <a:solidFill>
                  <a:schemeClr val="tx1"/>
                </a:solidFill>
              </a:rPr>
              <a:t>Análisis </a:t>
            </a:r>
            <a:r>
              <a:rPr lang="es-ES" sz="3000" b="1" dirty="0">
                <a:solidFill>
                  <a:schemeClr val="tx1"/>
                </a:solidFill>
              </a:rPr>
              <a:t>C</a:t>
            </a:r>
            <a:r>
              <a:rPr lang="es-ES" sz="3000" b="1" dirty="0" smtClean="0">
                <a:solidFill>
                  <a:schemeClr val="tx1"/>
                </a:solidFill>
              </a:rPr>
              <a:t>ontextual en Escenarios </a:t>
            </a:r>
            <a:r>
              <a:rPr lang="es-ES" sz="3000" b="1" dirty="0" smtClean="0">
                <a:solidFill>
                  <a:schemeClr val="tx1"/>
                </a:solidFill>
              </a:rPr>
              <a:t>Multicámara</a:t>
            </a:r>
            <a:endParaRPr lang="es-ES" sz="3000" b="1" dirty="0">
              <a:solidFill>
                <a:schemeClr val="tx1"/>
              </a:solidFill>
            </a:endParaRPr>
          </a:p>
        </p:txBody>
      </p:sp>
      <p:sp>
        <p:nvSpPr>
          <p:cNvPr id="40964" name="Text Box 21"/>
          <p:cNvSpPr txBox="1">
            <a:spLocks noChangeArrowheads="1"/>
          </p:cNvSpPr>
          <p:nvPr/>
        </p:nvSpPr>
        <p:spPr bwMode="auto">
          <a:xfrm>
            <a:off x="1006518" y="3699030"/>
            <a:ext cx="7289800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SzPct val="75000"/>
              <a:tabLst>
                <a:tab pos="180975" algn="l"/>
              </a:tabLst>
            </a:pPr>
            <a:r>
              <a:rPr lang="es-ES" sz="1400" b="1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Alejandro López Cifuentes</a:t>
            </a:r>
          </a:p>
          <a:p>
            <a:pPr algn="ctr">
              <a:buSzPct val="75000"/>
              <a:tabLst>
                <a:tab pos="180975" algn="l"/>
              </a:tabLst>
            </a:pPr>
            <a:endParaRPr lang="es-ES" sz="140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  <a:p>
            <a:pPr algn="ctr">
              <a:buSzPct val="75000"/>
              <a:tabLst>
                <a:tab pos="180975" algn="l"/>
              </a:tabLst>
            </a:pPr>
            <a:r>
              <a:rPr lang="es-ES_tradnl" sz="14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Tutor: Marcos Escudero Viñolo</a:t>
            </a:r>
          </a:p>
        </p:txBody>
      </p:sp>
      <p:pic>
        <p:nvPicPr>
          <p:cNvPr id="40967" name="Picture 187" descr="Copia de VPU_6cm_600dpi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17426" y="5378401"/>
            <a:ext cx="989012" cy="50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 Box 185"/>
          <p:cNvSpPr txBox="1">
            <a:spLocks noChangeArrowheads="1"/>
          </p:cNvSpPr>
          <p:nvPr/>
        </p:nvSpPr>
        <p:spPr bwMode="auto">
          <a:xfrm>
            <a:off x="7159570" y="5376813"/>
            <a:ext cx="1233487" cy="50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b" anchorCtr="1">
            <a:spAutoFit/>
          </a:bodyPr>
          <a:lstStyle/>
          <a:p>
            <a:pPr defTabSz="863600">
              <a:buSzPct val="75000"/>
              <a:defRPr/>
            </a:pPr>
            <a:r>
              <a:rPr lang="en-GB" sz="11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Video Processing </a:t>
            </a:r>
          </a:p>
          <a:p>
            <a:pPr defTabSz="863600">
              <a:buSzPct val="75000"/>
              <a:defRPr/>
            </a:pPr>
            <a:r>
              <a:rPr lang="en-GB" sz="11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and Understanding Lab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66737" y="2690967"/>
            <a:ext cx="801052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buSzPct val="75000"/>
            </a:pPr>
            <a:r>
              <a:rPr lang="en-GB" dirty="0" smtClean="0">
                <a:solidFill>
                  <a:schemeClr val="tx1"/>
                </a:solidFill>
              </a:rPr>
              <a:t>Image Processing and Computer Vision (IPCV) Master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74" y="5071966"/>
            <a:ext cx="1503339" cy="13132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Algoritmos Integrados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953725"/>
            <a:ext cx="7740650" cy="5356342"/>
          </a:xfrm>
        </p:spPr>
        <p:txBody>
          <a:bodyPr/>
          <a:lstStyle/>
          <a:p>
            <a:pPr lvl="0" algn="just"/>
            <a:r>
              <a:rPr lang="es-ES_tradnl" sz="2000" dirty="0" smtClean="0">
                <a:latin typeface="+mj-lt"/>
              </a:rPr>
              <a:t> </a:t>
            </a:r>
            <a:r>
              <a:rPr lang="es-ES_tradnl" sz="2000" dirty="0" smtClean="0">
                <a:solidFill>
                  <a:srgbClr val="3333CC"/>
                </a:solidFill>
                <a:latin typeface="Verdana"/>
              </a:rPr>
              <a:t>Homografía y Visualización</a:t>
            </a:r>
            <a:endParaRPr lang="es-ES_tradnl" sz="2000" dirty="0">
              <a:solidFill>
                <a:srgbClr val="3333CC"/>
              </a:solidFill>
              <a:latin typeface="Verdana"/>
            </a:endParaRPr>
          </a:p>
          <a:p>
            <a:pPr lvl="1" algn="just">
              <a:lnSpc>
                <a:spcPct val="150000"/>
              </a:lnSpc>
            </a:pPr>
            <a:r>
              <a:rPr lang="es-ES_tradnl" sz="1700" b="1" dirty="0">
                <a:solidFill>
                  <a:srgbClr val="000000"/>
                </a:solidFill>
                <a:latin typeface="Verdana"/>
              </a:rPr>
              <a:t>Proyección de </a:t>
            </a:r>
            <a:r>
              <a:rPr lang="es-ES_tradnl" sz="1700" b="1" dirty="0" smtClean="0">
                <a:solidFill>
                  <a:srgbClr val="000000"/>
                </a:solidFill>
                <a:latin typeface="Verdana"/>
              </a:rPr>
              <a:t>personas </a:t>
            </a:r>
            <a:r>
              <a:rPr lang="es-ES_tradnl" sz="1700" dirty="0" smtClean="0">
                <a:solidFill>
                  <a:srgbClr val="000000"/>
                </a:solidFill>
                <a:latin typeface="Verdana"/>
              </a:rPr>
              <a:t>en </a:t>
            </a:r>
            <a:r>
              <a:rPr lang="es-ES_tradnl" sz="1700" dirty="0">
                <a:solidFill>
                  <a:srgbClr val="000000"/>
                </a:solidFill>
                <a:latin typeface="Verdana"/>
              </a:rPr>
              <a:t>un plano común cenital mediante la proyección de los bounding boxes detectados.</a:t>
            </a:r>
          </a:p>
          <a:p>
            <a:pPr lvl="1" algn="just">
              <a:lnSpc>
                <a:spcPct val="150000"/>
              </a:lnSpc>
            </a:pPr>
            <a:r>
              <a:rPr lang="es-ES_tradnl" sz="1700" dirty="0">
                <a:solidFill>
                  <a:srgbClr val="000000"/>
                </a:solidFill>
                <a:latin typeface="Verdana"/>
              </a:rPr>
              <a:t>Creación de </a:t>
            </a:r>
            <a:r>
              <a:rPr lang="es-ES_tradnl" sz="1700" b="1" dirty="0">
                <a:solidFill>
                  <a:srgbClr val="000000"/>
                </a:solidFill>
                <a:latin typeface="Verdana"/>
              </a:rPr>
              <a:t>gaussianas </a:t>
            </a:r>
            <a:r>
              <a:rPr lang="es-ES_tradnl" sz="1700" b="1" dirty="0" smtClean="0">
                <a:solidFill>
                  <a:srgbClr val="000000"/>
                </a:solidFill>
                <a:latin typeface="Verdana"/>
              </a:rPr>
              <a:t>de anchura proporcional a la puntuación </a:t>
            </a:r>
            <a:r>
              <a:rPr lang="es-ES_tradnl" sz="1700" dirty="0" smtClean="0">
                <a:solidFill>
                  <a:srgbClr val="000000"/>
                </a:solidFill>
                <a:latin typeface="Verdana"/>
              </a:rPr>
              <a:t>de </a:t>
            </a:r>
            <a:r>
              <a:rPr lang="es-ES_tradnl" sz="1700" dirty="0">
                <a:solidFill>
                  <a:srgbClr val="000000"/>
                </a:solidFill>
                <a:latin typeface="Verdana"/>
              </a:rPr>
              <a:t>los bounding boxes.</a:t>
            </a:r>
          </a:p>
          <a:p>
            <a:pPr lvl="1" algn="just">
              <a:lnSpc>
                <a:spcPct val="150000"/>
              </a:lnSpc>
            </a:pPr>
            <a:r>
              <a:rPr lang="es-ES_tradnl" sz="1700" b="1" dirty="0">
                <a:solidFill>
                  <a:srgbClr val="000000"/>
                </a:solidFill>
                <a:latin typeface="Verdana"/>
              </a:rPr>
              <a:t>Proyección de zona de suelo</a:t>
            </a:r>
            <a:r>
              <a:rPr lang="es-ES_tradnl" sz="1700" dirty="0">
                <a:solidFill>
                  <a:srgbClr val="000000"/>
                </a:solidFill>
                <a:latin typeface="Verdana"/>
              </a:rPr>
              <a:t> pre-anotada para cada una de las cámaras.</a:t>
            </a:r>
            <a:endParaRPr lang="es-ES_tradnl" sz="1700" dirty="0"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2738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431540" y="1358770"/>
            <a:ext cx="8100900" cy="2787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_tradnl" sz="2400" dirty="0" smtClean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Introducción y Objetivos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 smtClean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Aplicación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 smtClean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Algoritmos Integrados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b="1" dirty="0" smtClean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Demostración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 smtClean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Líneas de Continuación del Trabajo</a:t>
            </a:r>
            <a:endParaRPr lang="es-ES_tradnl" sz="2400" dirty="0" smtClean="0">
              <a:solidFill>
                <a:schemeClr val="tx1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646675" y="262673"/>
            <a:ext cx="5940710" cy="319087"/>
          </a:xfrm>
        </p:spPr>
        <p:txBody>
          <a:bodyPr/>
          <a:lstStyle/>
          <a:p>
            <a:pPr>
              <a:defRPr/>
            </a:pPr>
            <a:r>
              <a:rPr lang="es-ES" sz="2400" dirty="0"/>
              <a:t>Índice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662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Demostración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>
                <a:latin typeface="+mj-lt"/>
              </a:rPr>
              <a:t> </a:t>
            </a:r>
            <a:r>
              <a:rPr lang="es-ES_tradnl" dirty="0" smtClean="0">
                <a:latin typeface="+mj-lt"/>
              </a:rPr>
              <a:t>Vídeo </a:t>
            </a:r>
            <a:r>
              <a:rPr lang="es-ES_tradnl" dirty="0" smtClean="0">
                <a:latin typeface="+mj-lt"/>
              </a:rPr>
              <a:t>de Demostración</a:t>
            </a:r>
            <a:endParaRPr lang="es-ES_trad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495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431540" y="1358770"/>
            <a:ext cx="8100900" cy="2787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_tradnl" sz="2400" dirty="0" smtClean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Introducción y Objetivos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 smtClean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Aplicación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 smtClean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Algoritmos Integrados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 smtClean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Demostración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b="1" dirty="0" smtClean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Líneas de Continuación del Trabajo</a:t>
            </a:r>
            <a:endParaRPr lang="es-ES_tradnl" sz="2400" b="1" dirty="0" smtClean="0">
              <a:solidFill>
                <a:schemeClr val="tx1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646675" y="262673"/>
            <a:ext cx="5940710" cy="319087"/>
          </a:xfrm>
        </p:spPr>
        <p:txBody>
          <a:bodyPr/>
          <a:lstStyle/>
          <a:p>
            <a:pPr>
              <a:defRPr/>
            </a:pPr>
            <a:r>
              <a:rPr lang="es-ES" sz="2400" dirty="0"/>
              <a:t>Índice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50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Líneas de Continuación del Trabajo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_tradnl" dirty="0">
                <a:latin typeface="+mj-lt"/>
              </a:rPr>
              <a:t> </a:t>
            </a:r>
            <a:r>
              <a:rPr lang="es-ES_tradnl" sz="2000" dirty="0" smtClean="0">
                <a:latin typeface="+mj-lt"/>
              </a:rPr>
              <a:t>Detección de Personas</a:t>
            </a:r>
          </a:p>
          <a:p>
            <a:pPr lvl="1" algn="just">
              <a:lnSpc>
                <a:spcPct val="150000"/>
              </a:lnSpc>
            </a:pPr>
            <a:r>
              <a:rPr lang="es-ES_tradnl" sz="1700" dirty="0" smtClean="0">
                <a:solidFill>
                  <a:schemeClr val="tx1"/>
                </a:solidFill>
                <a:latin typeface="+mj-lt"/>
              </a:rPr>
              <a:t>Integración del detector </a:t>
            </a:r>
            <a:r>
              <a:rPr lang="es-ES_tradnl" sz="1700" b="1" dirty="0" smtClean="0">
                <a:solidFill>
                  <a:schemeClr val="tx1"/>
                </a:solidFill>
                <a:latin typeface="+mj-lt"/>
              </a:rPr>
              <a:t>Aggregate Channel Features</a:t>
            </a:r>
            <a:r>
              <a:rPr lang="es-ES_tradnl" sz="1700" dirty="0" smtClean="0">
                <a:solidFill>
                  <a:schemeClr val="tx1"/>
                </a:solidFill>
                <a:latin typeface="+mj-lt"/>
              </a:rPr>
              <a:t> (ACF) para intentar mejorar el tiempo de detección y la precisión.</a:t>
            </a:r>
          </a:p>
          <a:p>
            <a:pPr lvl="1" algn="just">
              <a:lnSpc>
                <a:spcPct val="150000"/>
              </a:lnSpc>
            </a:pPr>
            <a:r>
              <a:rPr lang="es-ES_tradnl" sz="1700" dirty="0" smtClean="0">
                <a:solidFill>
                  <a:schemeClr val="tx1"/>
                </a:solidFill>
                <a:latin typeface="+mj-lt"/>
              </a:rPr>
              <a:t>Filtrado de la imagen para </a:t>
            </a:r>
            <a:r>
              <a:rPr lang="es-ES_tradnl" sz="1700" b="1" dirty="0" smtClean="0">
                <a:solidFill>
                  <a:schemeClr val="tx1"/>
                </a:solidFill>
                <a:latin typeface="+mj-lt"/>
              </a:rPr>
              <a:t>reducir el área de búsqueda</a:t>
            </a:r>
            <a:r>
              <a:rPr lang="es-ES_tradnl" sz="1700" dirty="0" smtClean="0">
                <a:solidFill>
                  <a:schemeClr val="tx1"/>
                </a:solidFill>
                <a:latin typeface="+mj-lt"/>
              </a:rPr>
              <a:t>.</a:t>
            </a:r>
          </a:p>
          <a:p>
            <a:pPr lvl="2" algn="just">
              <a:lnSpc>
                <a:spcPct val="150000"/>
              </a:lnSpc>
            </a:pPr>
            <a:r>
              <a:rPr lang="es-ES_tradnl" sz="1600" dirty="0" smtClean="0">
                <a:latin typeface="+mj-lt"/>
              </a:rPr>
              <a:t>Sustracción </a:t>
            </a:r>
            <a:r>
              <a:rPr lang="es-ES_tradnl" sz="1600" dirty="0">
                <a:latin typeface="+mj-lt"/>
              </a:rPr>
              <a:t>de </a:t>
            </a:r>
            <a:r>
              <a:rPr lang="es-ES_tradnl" sz="1600" dirty="0" smtClean="0">
                <a:latin typeface="+mj-lt"/>
              </a:rPr>
              <a:t>fondo.</a:t>
            </a:r>
            <a:endParaRPr lang="es-ES_tradnl" sz="1600" dirty="0">
              <a:latin typeface="+mj-lt"/>
            </a:endParaRPr>
          </a:p>
          <a:p>
            <a:pPr lvl="2" algn="just">
              <a:lnSpc>
                <a:spcPct val="150000"/>
              </a:lnSpc>
            </a:pPr>
            <a:r>
              <a:rPr lang="es-ES_tradnl" sz="1600" dirty="0" smtClean="0">
                <a:latin typeface="+mj-lt"/>
              </a:rPr>
              <a:t>Objetos contextuales de la escena.</a:t>
            </a:r>
            <a:endParaRPr lang="es-ES_tradnl" sz="1600" dirty="0">
              <a:latin typeface="+mj-lt"/>
            </a:endParaRPr>
          </a:p>
          <a:p>
            <a:pPr lvl="2" algn="just">
              <a:lnSpc>
                <a:spcPct val="150000"/>
              </a:lnSpc>
            </a:pPr>
            <a:r>
              <a:rPr lang="es-ES_tradnl" sz="1600" dirty="0" smtClean="0">
                <a:latin typeface="+mj-lt"/>
              </a:rPr>
              <a:t>Uso de candidatos a personas.</a:t>
            </a:r>
            <a:endParaRPr lang="es-ES_tradnl" sz="1600" dirty="0">
              <a:latin typeface="+mj-lt"/>
            </a:endParaRPr>
          </a:p>
          <a:p>
            <a:pPr algn="just"/>
            <a:r>
              <a:rPr lang="es-ES_tradnl" dirty="0" smtClean="0">
                <a:latin typeface="+mj-lt"/>
              </a:rPr>
              <a:t> </a:t>
            </a:r>
            <a:r>
              <a:rPr lang="es-ES_tradnl" sz="2000" dirty="0" smtClean="0">
                <a:latin typeface="+mj-lt"/>
              </a:rPr>
              <a:t>Análisis semántico de la escena</a:t>
            </a:r>
          </a:p>
          <a:p>
            <a:pPr lvl="1" algn="just">
              <a:lnSpc>
                <a:spcPct val="150000"/>
              </a:lnSpc>
            </a:pPr>
            <a:r>
              <a:rPr lang="es-ES_tradnl" sz="1700" dirty="0" smtClean="0">
                <a:solidFill>
                  <a:schemeClr val="tx1"/>
                </a:solidFill>
                <a:latin typeface="+mj-lt"/>
              </a:rPr>
              <a:t>Uso de redes neuronales (</a:t>
            </a:r>
            <a:r>
              <a:rPr lang="es-ES_tradnl" sz="1700" b="1" dirty="0" smtClean="0">
                <a:solidFill>
                  <a:schemeClr val="tx1"/>
                </a:solidFill>
                <a:latin typeface="+mj-lt"/>
              </a:rPr>
              <a:t>PSPNet</a:t>
            </a:r>
            <a:r>
              <a:rPr lang="es-ES_tradnl" sz="1700" dirty="0" smtClean="0">
                <a:solidFill>
                  <a:schemeClr val="tx1"/>
                </a:solidFill>
                <a:latin typeface="+mj-lt"/>
              </a:rPr>
              <a:t>) para extraer </a:t>
            </a:r>
            <a:r>
              <a:rPr lang="es-ES_tradnl" sz="1700" b="1" dirty="0" smtClean="0">
                <a:solidFill>
                  <a:schemeClr val="tx1"/>
                </a:solidFill>
                <a:latin typeface="+mj-lt"/>
              </a:rPr>
              <a:t>información semántica</a:t>
            </a:r>
            <a:r>
              <a:rPr lang="es-ES_tradnl" sz="1700" dirty="0" smtClean="0">
                <a:solidFill>
                  <a:schemeClr val="tx1"/>
                </a:solidFill>
                <a:latin typeface="+mj-lt"/>
              </a:rPr>
              <a:t> de la escena, tanto posición (área cubierta) como clasificación (tipo de objeto).</a:t>
            </a:r>
          </a:p>
        </p:txBody>
      </p:sp>
    </p:spTree>
    <p:extLst>
      <p:ext uri="{BB962C8B-B14F-4D97-AF65-F5344CB8AC3E}">
        <p14:creationId xmlns:p14="http://schemas.microsoft.com/office/powerpoint/2010/main" val="135621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Líneas de Continuación del Trabajo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042988"/>
            <a:ext cx="4545246" cy="3016082"/>
          </a:xfrm>
        </p:spPr>
        <p:txBody>
          <a:bodyPr/>
          <a:lstStyle/>
          <a:p>
            <a:pPr algn="just"/>
            <a:r>
              <a:rPr lang="es-ES_tradnl" sz="2000" dirty="0" smtClean="0">
                <a:latin typeface="+mj-lt"/>
              </a:rPr>
              <a:t>Proyección Común</a:t>
            </a:r>
          </a:p>
          <a:p>
            <a:pPr lvl="1" algn="just">
              <a:lnSpc>
                <a:spcPct val="150000"/>
              </a:lnSpc>
            </a:pPr>
            <a:r>
              <a:rPr lang="es-ES_tradnl" sz="1700" dirty="0">
                <a:solidFill>
                  <a:schemeClr val="tx1"/>
                </a:solidFill>
                <a:latin typeface="+mj-lt"/>
              </a:rPr>
              <a:t>Refinamiento de la homografía </a:t>
            </a:r>
            <a:r>
              <a:rPr lang="es-ES_tradnl" sz="1700" dirty="0" smtClean="0">
                <a:solidFill>
                  <a:schemeClr val="tx1"/>
                </a:solidFill>
                <a:latin typeface="+mj-lt"/>
              </a:rPr>
              <a:t>mediante </a:t>
            </a:r>
            <a:r>
              <a:rPr lang="es-ES_tradnl" sz="1700" b="1" dirty="0" smtClean="0">
                <a:solidFill>
                  <a:schemeClr val="tx1"/>
                </a:solidFill>
                <a:latin typeface="+mj-lt"/>
              </a:rPr>
              <a:t>creación de una nueva planta del Hall</a:t>
            </a:r>
            <a:r>
              <a:rPr lang="es-ES_tradnl" sz="1700" dirty="0" smtClean="0">
                <a:solidFill>
                  <a:schemeClr val="tx1"/>
                </a:solidFill>
                <a:latin typeface="+mj-lt"/>
              </a:rPr>
              <a:t>.</a:t>
            </a:r>
          </a:p>
          <a:p>
            <a:pPr lvl="1" algn="just">
              <a:lnSpc>
                <a:spcPct val="150000"/>
              </a:lnSpc>
            </a:pPr>
            <a:r>
              <a:rPr lang="es-ES_tradnl" sz="1700" b="1" dirty="0" smtClean="0">
                <a:solidFill>
                  <a:schemeClr val="tx1"/>
                </a:solidFill>
                <a:latin typeface="+mj-lt"/>
              </a:rPr>
              <a:t>Refinamiento del plano cenital</a:t>
            </a:r>
            <a:r>
              <a:rPr lang="es-ES_tradnl" sz="1700" dirty="0" smtClean="0">
                <a:solidFill>
                  <a:schemeClr val="tx1"/>
                </a:solidFill>
                <a:latin typeface="+mj-lt"/>
              </a:rPr>
              <a:t> mediante introducción de medidas y correspondencias reales.</a:t>
            </a:r>
            <a:endParaRPr lang="es-ES_tradnl" sz="17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"/>
          <a:stretch/>
        </p:blipFill>
        <p:spPr>
          <a:xfrm>
            <a:off x="5157065" y="1493785"/>
            <a:ext cx="3704941" cy="242952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31800" y="4059070"/>
            <a:ext cx="8100640" cy="200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6213" indent="-176213" algn="l" rtl="0" eaLnBrk="0" fontAlgn="base" hangingPunct="0">
              <a:spcBef>
                <a:spcPts val="575"/>
              </a:spcBef>
              <a:spcAft>
                <a:spcPct val="0"/>
              </a:spcAft>
              <a:buSzPct val="75000"/>
              <a:buBlip>
                <a:blip r:embed="rId4"/>
              </a:buBlip>
              <a:defRPr sz="2400" baseline="0">
                <a:solidFill>
                  <a:schemeClr val="accent2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39750" indent="-184150" algn="l" rtl="0" eaLnBrk="0" fontAlgn="base" hangingPunct="0">
              <a:spcBef>
                <a:spcPts val="475"/>
              </a:spcBef>
              <a:spcAft>
                <a:spcPct val="0"/>
              </a:spcAft>
              <a:buSzPct val="100000"/>
              <a:buFont typeface="Arial Narrow" pitchFamily="34" charset="0"/>
              <a:buChar char="−"/>
              <a:defRPr sz="2000">
                <a:solidFill>
                  <a:srgbClr val="003300"/>
                </a:solidFill>
                <a:latin typeface="Arial Narrow" pitchFamily="34" charset="0"/>
              </a:defRPr>
            </a:lvl2pPr>
            <a:lvl3pPr marL="1079500" indent="-187325" algn="l" rtl="0" eaLnBrk="0" fontAlgn="base" hangingPunct="0">
              <a:spcBef>
                <a:spcPts val="438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 Narrow" pitchFamily="34" charset="0"/>
              </a:defRPr>
            </a:lvl3pPr>
            <a:lvl4pPr marL="1520825" indent="-149225" algn="l" rtl="0" eaLnBrk="0" fontAlgn="base" hangingPunct="0">
              <a:spcBef>
                <a:spcPts val="388"/>
              </a:spcBef>
              <a:spcAft>
                <a:spcPct val="0"/>
              </a:spcAft>
              <a:buChar char="•"/>
              <a:defRPr>
                <a:solidFill>
                  <a:srgbClr val="003300"/>
                </a:solidFill>
                <a:latin typeface="Arial Narrow" pitchFamily="34" charset="0"/>
              </a:defRPr>
            </a:lvl4pPr>
            <a:lvl5pPr marL="2057400" indent="-228600" algn="l" rtl="0" eaLnBrk="0" fontAlgn="base" hangingPunct="0">
              <a:spcBef>
                <a:spcPts val="338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 algn="just">
              <a:lnSpc>
                <a:spcPct val="150000"/>
              </a:lnSpc>
            </a:pPr>
            <a:r>
              <a:rPr lang="es-ES_tradnl" sz="1700" b="1" kern="0" dirty="0" smtClean="0">
                <a:solidFill>
                  <a:schemeClr val="tx1"/>
                </a:solidFill>
                <a:latin typeface="+mj-lt"/>
              </a:rPr>
              <a:t>Re-proyección </a:t>
            </a:r>
            <a:r>
              <a:rPr lang="es-ES_tradnl" sz="1700" b="1" kern="0" dirty="0" smtClean="0">
                <a:solidFill>
                  <a:schemeClr val="tx1"/>
                </a:solidFill>
                <a:latin typeface="+mj-lt"/>
              </a:rPr>
              <a:t>de las gaussianas</a:t>
            </a:r>
            <a:r>
              <a:rPr lang="es-ES_tradnl" sz="1700" kern="0" dirty="0" smtClean="0">
                <a:solidFill>
                  <a:schemeClr val="tx1"/>
                </a:solidFill>
                <a:latin typeface="+mj-lt"/>
              </a:rPr>
              <a:t> del plano cenital a los planos de las cámaras para afinar la detección de personas.</a:t>
            </a:r>
          </a:p>
          <a:p>
            <a:pPr lvl="1" algn="just">
              <a:lnSpc>
                <a:spcPct val="150000"/>
              </a:lnSpc>
            </a:pPr>
            <a:r>
              <a:rPr lang="es-ES_tradnl" sz="1700" b="1" kern="0" dirty="0" smtClean="0">
                <a:solidFill>
                  <a:schemeClr val="tx1"/>
                </a:solidFill>
                <a:latin typeface="+mj-lt"/>
              </a:rPr>
              <a:t>Filtrado de bounding boxes</a:t>
            </a:r>
            <a:r>
              <a:rPr lang="es-ES_tradnl" sz="1700" kern="0" dirty="0" smtClean="0">
                <a:solidFill>
                  <a:schemeClr val="tx1"/>
                </a:solidFill>
                <a:latin typeface="+mj-lt"/>
              </a:rPr>
              <a:t> que no tengan correspondencia en objetos contextuales.</a:t>
            </a:r>
            <a:endParaRPr lang="es-ES_tradnl" sz="1700" kern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50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Planning Temporal</a:t>
            </a:r>
            <a:endParaRPr lang="es-ES_tradnl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926595" y="1538790"/>
            <a:ext cx="1260140" cy="81009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Tx/>
              <a:buNone/>
              <a:tabLst>
                <a:tab pos="180975" algn="l"/>
              </a:tabLst>
            </a:pPr>
            <a:r>
              <a:rPr kumimoji="0" lang="es-ES_tradn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Verdana" pitchFamily="34" charset="0"/>
              </a:rPr>
              <a:t>Tiempo Restante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919452" y="1544662"/>
            <a:ext cx="1260140" cy="81009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Tx/>
              <a:buNone/>
              <a:tabLst>
                <a:tab pos="180975" algn="l"/>
              </a:tabLst>
            </a:pPr>
            <a:r>
              <a:rPr kumimoji="0" lang="es-ES_tradn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Verdana" pitchFamily="34" charset="0"/>
              </a:rPr>
              <a:t>Mediados de Junio</a:t>
            </a:r>
          </a:p>
        </p:txBody>
      </p:sp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 bwMode="auto">
          <a:xfrm>
            <a:off x="2186735" y="1943835"/>
            <a:ext cx="1732717" cy="5872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99332"/>
              </p:ext>
            </p:extLst>
          </p:nvPr>
        </p:nvGraphicFramePr>
        <p:xfrm>
          <a:off x="251519" y="2888940"/>
          <a:ext cx="8190910" cy="250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9194"/>
                <a:gridCol w="1757929"/>
                <a:gridCol w="1757929"/>
                <a:gridCol w="1757929"/>
                <a:gridCol w="1757929"/>
              </a:tblGrid>
              <a:tr h="360040">
                <a:tc>
                  <a:txBody>
                    <a:bodyPr/>
                    <a:lstStyle/>
                    <a:p>
                      <a:endParaRPr lang="es-ES_trad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Marzo</a:t>
                      </a:r>
                      <a:endParaRPr lang="es-ES_trad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Abril</a:t>
                      </a:r>
                      <a:endParaRPr lang="es-ES_trad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Mayo</a:t>
                      </a:r>
                      <a:endParaRPr lang="es-ES_trad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 dirty="0" smtClean="0"/>
                        <a:t>Junio</a:t>
                      </a:r>
                      <a:endParaRPr lang="es-ES_tradnl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600" dirty="0" smtClean="0"/>
                        <a:t>Objetivos</a:t>
                      </a:r>
                      <a:endParaRPr lang="es-ES_tradn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charset="0"/>
                        <a:buChar char="•"/>
                      </a:pPr>
                      <a:r>
                        <a:rPr lang="es-ES_tradnl" sz="1200" dirty="0" smtClean="0"/>
                        <a:t>Afinación homografía.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charset="0"/>
                        <a:buChar char="•"/>
                      </a:pPr>
                      <a:r>
                        <a:rPr lang="es-ES_tradnl" sz="1200" dirty="0" smtClean="0"/>
                        <a:t>Mejora tiempo detección de personas.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charset="0"/>
                        <a:buChar char="•"/>
                      </a:pPr>
                      <a:r>
                        <a:rPr lang="es-ES_tradnl" sz="1200" dirty="0" smtClean="0"/>
                        <a:t>Filtrado de bounding boxes.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charset="0"/>
                        <a:buChar char="•"/>
                      </a:pPr>
                      <a:r>
                        <a:rPr lang="es-ES_tradnl" sz="1200" dirty="0" smtClean="0"/>
                        <a:t>Memoria (Introducción, motivación..)</a:t>
                      </a:r>
                      <a:endParaRPr lang="es-ES_trad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charset="0"/>
                        <a:buChar char="•"/>
                      </a:pPr>
                      <a:r>
                        <a:rPr lang="es-ES_tradnl" sz="1200" dirty="0" smtClean="0"/>
                        <a:t>Procesamiento paralelo interfaz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charset="0"/>
                        <a:buChar char="•"/>
                      </a:pPr>
                      <a:r>
                        <a:rPr lang="es-ES_tradnl" sz="1200" dirty="0" smtClean="0"/>
                        <a:t>Análisis </a:t>
                      </a:r>
                      <a:r>
                        <a:rPr lang="es-ES_tradnl" sz="1200" dirty="0" smtClean="0"/>
                        <a:t>semántico de la escena. 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charset="0"/>
                        <a:buChar char="•"/>
                      </a:pPr>
                      <a:r>
                        <a:rPr lang="es-ES_tradnl" sz="1200" dirty="0" smtClean="0"/>
                        <a:t>Incorporación al sistema de las etiquetas semánticas.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charset="0"/>
                        <a:buChar char="•"/>
                      </a:pPr>
                      <a:r>
                        <a:rPr lang="es-ES_tradnl" sz="1200" dirty="0" smtClean="0"/>
                        <a:t>Memoria</a:t>
                      </a:r>
                      <a:r>
                        <a:rPr lang="es-ES_tradnl" sz="1200" baseline="0" dirty="0" smtClean="0"/>
                        <a:t> (SoA, sistema</a:t>
                      </a:r>
                      <a:r>
                        <a:rPr lang="mr-IN" sz="1200" baseline="0" dirty="0" smtClean="0"/>
                        <a:t>…</a:t>
                      </a:r>
                      <a:r>
                        <a:rPr lang="es-ES" sz="1200" baseline="0" dirty="0" smtClean="0"/>
                        <a:t>)</a:t>
                      </a:r>
                      <a:endParaRPr lang="es-ES_tradnl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1200" dirty="0" smtClean="0"/>
                        <a:t>Procesamiento paralelo interfaz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charset="0"/>
                        <a:buChar char="•"/>
                      </a:pPr>
                      <a:r>
                        <a:rPr lang="es-ES_tradnl" sz="1200" dirty="0" smtClean="0"/>
                        <a:t>Grabación </a:t>
                      </a:r>
                      <a:r>
                        <a:rPr lang="es-ES_tradnl" sz="1200" dirty="0" smtClean="0"/>
                        <a:t>de videos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charset="0"/>
                        <a:buChar char="•"/>
                      </a:pPr>
                      <a:r>
                        <a:rPr lang="es-ES_tradnl" sz="1200" dirty="0" smtClean="0"/>
                        <a:t>Obtención y evaluación de resultados.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charset="0"/>
                        <a:buChar char="•"/>
                      </a:pPr>
                      <a:r>
                        <a:rPr lang="es-ES_tradnl" sz="1200" dirty="0" smtClean="0"/>
                        <a:t>Memoria (Resultados, conclusiones)</a:t>
                      </a:r>
                      <a:endParaRPr lang="es-ES_trad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charset="0"/>
                        <a:buChar char="•"/>
                      </a:pPr>
                      <a:r>
                        <a:rPr lang="es-ES_tradnl" sz="1200" dirty="0" smtClean="0"/>
                        <a:t>Finalización memoria.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charset="0"/>
                        <a:buChar char="•"/>
                      </a:pPr>
                      <a:r>
                        <a:rPr lang="es-ES_tradnl" sz="1200" dirty="0" smtClean="0"/>
                        <a:t>Presentación</a:t>
                      </a:r>
                      <a:endParaRPr lang="es-ES_tradnl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 bwMode="auto">
          <a:xfrm>
            <a:off x="6912310" y="1538790"/>
            <a:ext cx="1260140" cy="81009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Tx/>
              <a:buNone/>
              <a:tabLst>
                <a:tab pos="180975" algn="l"/>
              </a:tabLst>
            </a:pPr>
            <a:r>
              <a:rPr kumimoji="0" lang="es-ES_tradnl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Verdana" pitchFamily="34" charset="0"/>
              </a:rPr>
              <a:t>Principios de Julio</a:t>
            </a:r>
          </a:p>
        </p:txBody>
      </p:sp>
      <p:cxnSp>
        <p:nvCxnSpPr>
          <p:cNvPr id="13" name="Straight Arrow Connector 12"/>
          <p:cNvCxnSpPr>
            <a:stCxn id="6" idx="3"/>
            <a:endCxn id="10" idx="1"/>
          </p:cNvCxnSpPr>
          <p:nvPr/>
        </p:nvCxnSpPr>
        <p:spPr bwMode="auto">
          <a:xfrm flipV="1">
            <a:off x="5179592" y="1943835"/>
            <a:ext cx="1732718" cy="5872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453715" y="1313829"/>
            <a:ext cx="119875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200" smtClean="0">
                <a:solidFill>
                  <a:schemeClr val="tx1"/>
                </a:solidFill>
              </a:rPr>
              <a:t>Presentación </a:t>
            </a:r>
            <a:r>
              <a:rPr lang="es-ES_tradnl" sz="1200" dirty="0" smtClean="0">
                <a:solidFill>
                  <a:schemeClr val="tx1"/>
                </a:solidFill>
              </a:rPr>
              <a:t>memoria</a:t>
            </a:r>
            <a:endParaRPr lang="es-ES_tradnl" sz="12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46573" y="1313829"/>
            <a:ext cx="119875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200" dirty="0" smtClean="0">
                <a:solidFill>
                  <a:schemeClr val="tx1"/>
                </a:solidFill>
              </a:rPr>
              <a:t>Presentación TFM</a:t>
            </a:r>
            <a:endParaRPr lang="es-ES_tradnl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33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31" descr="C:\Documents and Settings\jcs\Escritorio\LogoUA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836" y="5162464"/>
            <a:ext cx="2435225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2" name="Rectangle 11"/>
          <p:cNvSpPr>
            <a:spLocks noChangeArrowheads="1"/>
          </p:cNvSpPr>
          <p:nvPr/>
        </p:nvSpPr>
        <p:spPr bwMode="auto">
          <a:xfrm>
            <a:off x="679502" y="2330927"/>
            <a:ext cx="801052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buSzPct val="75000"/>
            </a:pPr>
            <a:r>
              <a:rPr lang="es-ES_tradnl" dirty="0" smtClean="0">
                <a:solidFill>
                  <a:schemeClr val="tx1"/>
                </a:solidFill>
              </a:rPr>
              <a:t>- TRABAJO FIN DE MASTER -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40963" name="Rectangle 12"/>
          <p:cNvSpPr>
            <a:spLocks noChangeArrowheads="1"/>
          </p:cNvSpPr>
          <p:nvPr/>
        </p:nvSpPr>
        <p:spPr bwMode="auto">
          <a:xfrm>
            <a:off x="927099" y="1040702"/>
            <a:ext cx="7515330" cy="117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buSzPct val="75000"/>
            </a:pPr>
            <a:r>
              <a:rPr lang="es-ES" sz="3000" b="1" dirty="0" smtClean="0">
                <a:solidFill>
                  <a:schemeClr val="tx1"/>
                </a:solidFill>
              </a:rPr>
              <a:t>Análisis </a:t>
            </a:r>
            <a:r>
              <a:rPr lang="es-ES" sz="3000" b="1" dirty="0">
                <a:solidFill>
                  <a:schemeClr val="tx1"/>
                </a:solidFill>
              </a:rPr>
              <a:t>C</a:t>
            </a:r>
            <a:r>
              <a:rPr lang="es-ES" sz="3000" b="1" dirty="0" smtClean="0">
                <a:solidFill>
                  <a:schemeClr val="tx1"/>
                </a:solidFill>
              </a:rPr>
              <a:t>ontextual en Escenarios </a:t>
            </a:r>
            <a:r>
              <a:rPr lang="es-ES" sz="3000" b="1" dirty="0" smtClean="0">
                <a:solidFill>
                  <a:schemeClr val="tx1"/>
                </a:solidFill>
              </a:rPr>
              <a:t>Multicámara</a:t>
            </a:r>
            <a:endParaRPr lang="es-ES" sz="3000" b="1" dirty="0">
              <a:solidFill>
                <a:schemeClr val="tx1"/>
              </a:solidFill>
            </a:endParaRPr>
          </a:p>
        </p:txBody>
      </p:sp>
      <p:sp>
        <p:nvSpPr>
          <p:cNvPr id="40964" name="Text Box 21"/>
          <p:cNvSpPr txBox="1">
            <a:spLocks noChangeArrowheads="1"/>
          </p:cNvSpPr>
          <p:nvPr/>
        </p:nvSpPr>
        <p:spPr bwMode="auto">
          <a:xfrm>
            <a:off x="1006518" y="3699030"/>
            <a:ext cx="7289800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SzPct val="75000"/>
              <a:tabLst>
                <a:tab pos="180975" algn="l"/>
              </a:tabLst>
            </a:pPr>
            <a:r>
              <a:rPr lang="es-ES" sz="1400" b="1" dirty="0" smtClean="0">
                <a:solidFill>
                  <a:schemeClr val="tx1"/>
                </a:solidFill>
                <a:latin typeface="Arial Narrow" pitchFamily="34" charset="0"/>
              </a:rPr>
              <a:t>Alejandro López Cifuentes</a:t>
            </a:r>
          </a:p>
          <a:p>
            <a:pPr algn="ctr">
              <a:buSzPct val="75000"/>
              <a:tabLst>
                <a:tab pos="180975" algn="l"/>
              </a:tabLst>
            </a:pPr>
            <a:endParaRPr lang="es-ES" sz="1400" dirty="0">
              <a:solidFill>
                <a:schemeClr val="tx1"/>
              </a:solidFill>
              <a:latin typeface="Arial Narrow" pitchFamily="34" charset="0"/>
            </a:endParaRPr>
          </a:p>
          <a:p>
            <a:pPr algn="ctr">
              <a:buSzPct val="75000"/>
              <a:tabLst>
                <a:tab pos="180975" algn="l"/>
              </a:tabLst>
            </a:pPr>
            <a:r>
              <a:rPr lang="es-ES_tradnl" sz="1400" dirty="0" smtClean="0">
                <a:solidFill>
                  <a:schemeClr val="tx1"/>
                </a:solidFill>
                <a:latin typeface="Arial Narrow" pitchFamily="34" charset="0"/>
              </a:rPr>
              <a:t>Tutor: Marcos Escudero Viñolo</a:t>
            </a:r>
          </a:p>
        </p:txBody>
      </p:sp>
      <p:pic>
        <p:nvPicPr>
          <p:cNvPr id="40967" name="Picture 187" descr="Copia de VPU_6cm_600dpi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17426" y="5378401"/>
            <a:ext cx="989012" cy="50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 Box 185"/>
          <p:cNvSpPr txBox="1">
            <a:spLocks noChangeArrowheads="1"/>
          </p:cNvSpPr>
          <p:nvPr/>
        </p:nvSpPr>
        <p:spPr bwMode="auto">
          <a:xfrm>
            <a:off x="7159570" y="5376813"/>
            <a:ext cx="1233487" cy="50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b" anchorCtr="1">
            <a:spAutoFit/>
          </a:bodyPr>
          <a:lstStyle/>
          <a:p>
            <a:pPr defTabSz="863600">
              <a:buSzPct val="75000"/>
              <a:defRPr/>
            </a:pPr>
            <a:r>
              <a:rPr lang="en-GB" sz="11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Video Processing </a:t>
            </a:r>
          </a:p>
          <a:p>
            <a:pPr defTabSz="863600">
              <a:buSzPct val="75000"/>
              <a:defRPr/>
            </a:pPr>
            <a:r>
              <a:rPr lang="en-GB" sz="11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and Understanding Lab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66737" y="2690967"/>
            <a:ext cx="801052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buSzPct val="75000"/>
            </a:pPr>
            <a:r>
              <a:rPr lang="en-GB" dirty="0" smtClean="0">
                <a:solidFill>
                  <a:schemeClr val="tx1"/>
                </a:solidFill>
              </a:rPr>
              <a:t>Image Processing and Computer Vision (IPCV) Master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74" y="5071966"/>
            <a:ext cx="1503339" cy="131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Problema Homografía</a:t>
            </a:r>
            <a:endParaRPr lang="es-ES_tradnl" dirty="0"/>
          </a:p>
        </p:txBody>
      </p:sp>
      <p:grpSp>
        <p:nvGrpSpPr>
          <p:cNvPr id="16" name="Group 15"/>
          <p:cNvGrpSpPr/>
          <p:nvPr/>
        </p:nvGrpSpPr>
        <p:grpSpPr>
          <a:xfrm>
            <a:off x="2795187" y="908720"/>
            <a:ext cx="4228313" cy="5400000"/>
            <a:chOff x="2799405" y="911335"/>
            <a:chExt cx="4228313" cy="5400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3741" b="18842"/>
            <a:stretch/>
          </p:blipFill>
          <p:spPr>
            <a:xfrm>
              <a:off x="2799405" y="911335"/>
              <a:ext cx="4228313" cy="180000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2799405" y="911335"/>
              <a:ext cx="4228313" cy="5400000"/>
              <a:chOff x="2799405" y="911335"/>
              <a:chExt cx="4228313" cy="5400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23741" b="18842"/>
              <a:stretch/>
            </p:blipFill>
            <p:spPr>
              <a:xfrm>
                <a:off x="2799409" y="4511335"/>
                <a:ext cx="4228309" cy="18000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23741" b="18842"/>
              <a:stretch/>
            </p:blipFill>
            <p:spPr>
              <a:xfrm>
                <a:off x="2799405" y="2711335"/>
                <a:ext cx="4228313" cy="1800000"/>
              </a:xfrm>
              <a:prstGeom prst="rect">
                <a:avLst/>
              </a:prstGeom>
            </p:spPr>
          </p:pic>
          <p:cxnSp>
            <p:nvCxnSpPr>
              <p:cNvPr id="11" name="Straight Connector 10"/>
              <p:cNvCxnSpPr/>
              <p:nvPr/>
            </p:nvCxnSpPr>
            <p:spPr bwMode="auto">
              <a:xfrm>
                <a:off x="4121950" y="911335"/>
                <a:ext cx="0" cy="5400000"/>
              </a:xfrm>
              <a:prstGeom prst="line">
                <a:avLst/>
              </a:prstGeom>
              <a:solidFill>
                <a:schemeClr val="accent1"/>
              </a:solidFill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" name="Straight Connector 13"/>
              <p:cNvCxnSpPr/>
              <p:nvPr/>
            </p:nvCxnSpPr>
            <p:spPr bwMode="auto">
              <a:xfrm>
                <a:off x="4526995" y="911335"/>
                <a:ext cx="0" cy="5400000"/>
              </a:xfrm>
              <a:prstGeom prst="line">
                <a:avLst/>
              </a:prstGeom>
              <a:solidFill>
                <a:schemeClr val="accent1"/>
              </a:solidFill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904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Problemas Detección / Proyección</a:t>
            </a:r>
            <a:endParaRPr lang="es-ES_trad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15" y="1448780"/>
            <a:ext cx="8804147" cy="445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1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431540" y="1358770"/>
            <a:ext cx="8100900" cy="2787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_tradnl" sz="2400" b="1" dirty="0" smtClean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Objetivos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 smtClean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Aplicación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 smtClean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Algoritmos Integrados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 smtClean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Demostración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Líneas de Continuación del Trabajo</a:t>
            </a:r>
            <a:endParaRPr lang="es-ES_tradnl" sz="2400" dirty="0">
              <a:solidFill>
                <a:schemeClr val="tx1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646675" y="262673"/>
            <a:ext cx="5940710" cy="319087"/>
          </a:xfrm>
        </p:spPr>
        <p:txBody>
          <a:bodyPr/>
          <a:lstStyle/>
          <a:p>
            <a:pPr>
              <a:defRPr/>
            </a:pPr>
            <a:r>
              <a:rPr lang="es-ES" sz="2400" dirty="0"/>
              <a:t>Índice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Homografía Alineada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282" y="818710"/>
            <a:ext cx="4118123" cy="5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0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Homografía Alineada</a:t>
            </a:r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5"/>
          <a:stretch/>
        </p:blipFill>
        <p:spPr>
          <a:xfrm>
            <a:off x="251520" y="1504280"/>
            <a:ext cx="8577445" cy="430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1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Media Tiempos</a:t>
            </a:r>
            <a:endParaRPr lang="es-ES_tradnl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128489"/>
              </p:ext>
            </p:extLst>
          </p:nvPr>
        </p:nvGraphicFramePr>
        <p:xfrm>
          <a:off x="656565" y="2573905"/>
          <a:ext cx="7311116" cy="138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70232"/>
                <a:gridCol w="1617980"/>
                <a:gridCol w="1811452"/>
                <a:gridCol w="1811452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_trad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Modo</a:t>
                      </a:r>
                      <a:r>
                        <a:rPr lang="es-ES_tradnl" baseline="0" dirty="0" smtClean="0"/>
                        <a:t> de</a:t>
                      </a:r>
                      <a:br>
                        <a:rPr lang="es-ES_tradnl" baseline="0" dirty="0" smtClean="0"/>
                      </a:br>
                      <a:r>
                        <a:rPr lang="es-ES_tradnl" baseline="0" dirty="0" smtClean="0"/>
                        <a:t>Compilación</a:t>
                      </a:r>
                      <a:endParaRPr lang="es-ES_trad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HOG</a:t>
                      </a:r>
                      <a:endParaRPr lang="es-ES_trad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DPM</a:t>
                      </a:r>
                      <a:endParaRPr lang="es-ES_tradnl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 smtClean="0"/>
                        <a:t>Segundos/</a:t>
                      </a:r>
                      <a:r>
                        <a:rPr lang="es-ES_tradnl" dirty="0" err="1" smtClean="0"/>
                        <a:t>Frame</a:t>
                      </a:r>
                      <a:endParaRPr lang="es-ES_tradnl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dirty="0" err="1" smtClean="0"/>
                        <a:t>Debug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1.10 s </a:t>
                      </a:r>
                      <a:r>
                        <a:rPr lang="mr-IN" dirty="0" smtClean="0"/>
                        <a:t>–</a:t>
                      </a:r>
                      <a:r>
                        <a:rPr lang="es-ES_tradnl" dirty="0" smtClean="0"/>
                        <a:t> </a:t>
                      </a:r>
                      <a:r>
                        <a:rPr lang="es-ES_tradnl" dirty="0" smtClean="0"/>
                        <a:t>0.83 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3.05 s </a:t>
                      </a:r>
                      <a:r>
                        <a:rPr lang="mr-IN" dirty="0" smtClean="0"/>
                        <a:t>–</a:t>
                      </a:r>
                      <a:r>
                        <a:rPr lang="es-ES_tradnl" dirty="0" smtClean="0"/>
                        <a:t> </a:t>
                      </a:r>
                      <a:r>
                        <a:rPr lang="es-ES_tradnl" dirty="0" smtClean="0"/>
                        <a:t>2.70 s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 smtClean="0"/>
                        <a:t>Release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0.8 s </a:t>
                      </a:r>
                      <a:r>
                        <a:rPr lang="mr-IN" dirty="0" smtClean="0"/>
                        <a:t>–</a:t>
                      </a:r>
                      <a:r>
                        <a:rPr lang="es-ES_tradnl" dirty="0" smtClean="0"/>
                        <a:t> </a:t>
                      </a:r>
                      <a:r>
                        <a:rPr lang="es-ES_tradnl" dirty="0" smtClean="0"/>
                        <a:t>0.7 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1.1s </a:t>
                      </a:r>
                      <a:r>
                        <a:rPr lang="mr-IN" dirty="0" smtClean="0"/>
                        <a:t>–</a:t>
                      </a:r>
                      <a:r>
                        <a:rPr lang="es-ES_tradnl" dirty="0" smtClean="0"/>
                        <a:t> </a:t>
                      </a:r>
                      <a:r>
                        <a:rPr lang="es-ES_tradnl" dirty="0" smtClean="0"/>
                        <a:t>0.99s</a:t>
                      </a:r>
                      <a:endParaRPr lang="es-ES_trad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44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Objetivos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799" y="863715"/>
            <a:ext cx="8055635" cy="5176837"/>
          </a:xfrm>
        </p:spPr>
        <p:txBody>
          <a:bodyPr/>
          <a:lstStyle/>
          <a:p>
            <a:pPr algn="just"/>
            <a:r>
              <a:rPr lang="es-ES_tradnl" sz="2000" dirty="0">
                <a:latin typeface="+mj-lt"/>
              </a:rPr>
              <a:t>Aplicación</a:t>
            </a:r>
          </a:p>
          <a:p>
            <a:pPr lvl="1" algn="just">
              <a:lnSpc>
                <a:spcPct val="150000"/>
              </a:lnSpc>
            </a:pPr>
            <a:r>
              <a:rPr lang="es-ES_tradnl" sz="1700" dirty="0">
                <a:solidFill>
                  <a:schemeClr val="tx1"/>
                </a:solidFill>
                <a:latin typeface="+mj-lt"/>
              </a:rPr>
              <a:t>Interfaz de usuario capaz de </a:t>
            </a:r>
            <a:r>
              <a:rPr lang="es-ES_tradnl" sz="1700" dirty="0" smtClean="0">
                <a:solidFill>
                  <a:schemeClr val="tx1"/>
                </a:solidFill>
                <a:latin typeface="+mj-lt"/>
              </a:rPr>
              <a:t>visualizar </a:t>
            </a:r>
            <a:r>
              <a:rPr lang="es-ES_tradnl" sz="1700" b="1" dirty="0" smtClean="0">
                <a:solidFill>
                  <a:schemeClr val="tx1"/>
                </a:solidFill>
                <a:latin typeface="+mj-lt"/>
              </a:rPr>
              <a:t>estadísticos </a:t>
            </a:r>
            <a:r>
              <a:rPr lang="es-ES_tradnl" sz="1700" b="1" dirty="0">
                <a:solidFill>
                  <a:schemeClr val="tx1"/>
                </a:solidFill>
                <a:latin typeface="+mj-lt"/>
              </a:rPr>
              <a:t>temporales de uso </a:t>
            </a:r>
            <a:r>
              <a:rPr lang="es-ES_tradnl" sz="1700" b="1" dirty="0" smtClean="0">
                <a:solidFill>
                  <a:schemeClr val="tx1"/>
                </a:solidFill>
                <a:latin typeface="+mj-lt"/>
              </a:rPr>
              <a:t>pre-generados </a:t>
            </a:r>
            <a:r>
              <a:rPr lang="es-ES_tradnl" sz="1700" b="1" dirty="0" smtClean="0">
                <a:solidFill>
                  <a:schemeClr val="tx1"/>
                </a:solidFill>
                <a:latin typeface="+mj-lt"/>
              </a:rPr>
              <a:t>o generados en tiempo real </a:t>
            </a:r>
            <a:r>
              <a:rPr lang="es-ES_tradnl" sz="1700" dirty="0" smtClean="0">
                <a:solidFill>
                  <a:schemeClr val="tx1"/>
                </a:solidFill>
                <a:latin typeface="+mj-lt"/>
              </a:rPr>
              <a:t>de </a:t>
            </a:r>
            <a:r>
              <a:rPr lang="es-ES_tradnl" sz="1700" dirty="0">
                <a:solidFill>
                  <a:schemeClr val="tx1"/>
                </a:solidFill>
                <a:latin typeface="+mj-lt"/>
              </a:rPr>
              <a:t>diferentes zonas en un espacio común.</a:t>
            </a:r>
          </a:p>
          <a:p>
            <a:pPr algn="just">
              <a:lnSpc>
                <a:spcPct val="150000"/>
              </a:lnSpc>
            </a:pPr>
            <a:r>
              <a:rPr lang="es-ES_tradnl" sz="2000" dirty="0" smtClean="0">
                <a:latin typeface="+mj-lt"/>
              </a:rPr>
              <a:t>Investigación: </a:t>
            </a:r>
            <a:r>
              <a:rPr lang="es-ES_tradnl" sz="2000" dirty="0">
                <a:latin typeface="+mj-lt"/>
              </a:rPr>
              <a:t>Análisis contextual de un espacio poblado.</a:t>
            </a:r>
          </a:p>
          <a:p>
            <a:pPr lvl="1" algn="just">
              <a:lnSpc>
                <a:spcPct val="150000"/>
              </a:lnSpc>
            </a:pPr>
            <a:r>
              <a:rPr lang="es-ES_tradnl" sz="1700" b="1" dirty="0">
                <a:solidFill>
                  <a:schemeClr val="tx1"/>
                </a:solidFill>
                <a:latin typeface="+mj-lt"/>
              </a:rPr>
              <a:t>Análisis </a:t>
            </a:r>
            <a:r>
              <a:rPr lang="es-ES_tradnl" sz="1700" b="1" dirty="0" smtClean="0">
                <a:solidFill>
                  <a:schemeClr val="tx1"/>
                </a:solidFill>
                <a:latin typeface="+mj-lt"/>
              </a:rPr>
              <a:t>de los elementos contextuales</a:t>
            </a:r>
            <a:r>
              <a:rPr lang="es-ES_tradnl" sz="1700" dirty="0" smtClean="0">
                <a:solidFill>
                  <a:schemeClr val="tx1"/>
                </a:solidFill>
                <a:latin typeface="+mj-lt"/>
              </a:rPr>
              <a:t> en secuencias </a:t>
            </a:r>
            <a:r>
              <a:rPr lang="es-ES_tradnl" sz="1700" dirty="0">
                <a:solidFill>
                  <a:schemeClr val="tx1"/>
                </a:solidFill>
                <a:latin typeface="+mj-lt"/>
              </a:rPr>
              <a:t>de </a:t>
            </a:r>
            <a:r>
              <a:rPr lang="es-ES_tradnl" sz="1700" dirty="0" smtClean="0">
                <a:solidFill>
                  <a:schemeClr val="tx1"/>
                </a:solidFill>
                <a:latin typeface="+mj-lt"/>
              </a:rPr>
              <a:t>vídeo </a:t>
            </a:r>
            <a:r>
              <a:rPr lang="es-ES_tradnl" sz="1700" dirty="0" smtClean="0">
                <a:solidFill>
                  <a:schemeClr val="tx1"/>
                </a:solidFill>
                <a:latin typeface="+mj-lt"/>
              </a:rPr>
              <a:t>(</a:t>
            </a:r>
            <a:r>
              <a:rPr lang="es-ES_tradnl" sz="1700" dirty="0">
                <a:solidFill>
                  <a:schemeClr val="tx1"/>
                </a:solidFill>
                <a:latin typeface="+mj-lt"/>
              </a:rPr>
              <a:t>puertas, mostradores, pasillos</a:t>
            </a:r>
            <a:r>
              <a:rPr lang="mr-IN" sz="1700" dirty="0">
                <a:solidFill>
                  <a:schemeClr val="tx1"/>
                </a:solidFill>
                <a:latin typeface="+mj-lt"/>
              </a:rPr>
              <a:t>…</a:t>
            </a:r>
            <a:r>
              <a:rPr lang="es-ES_tradnl" sz="1700" dirty="0">
                <a:solidFill>
                  <a:schemeClr val="tx1"/>
                </a:solidFill>
                <a:latin typeface="+mj-lt"/>
              </a:rPr>
              <a:t>).</a:t>
            </a:r>
          </a:p>
          <a:p>
            <a:pPr lvl="2" algn="just">
              <a:lnSpc>
                <a:spcPct val="150000"/>
              </a:lnSpc>
            </a:pPr>
            <a:r>
              <a:rPr lang="es-ES_tradnl" sz="1500" dirty="0" smtClean="0">
                <a:solidFill>
                  <a:schemeClr val="tx1"/>
                </a:solidFill>
                <a:latin typeface="+mj-lt"/>
              </a:rPr>
              <a:t>Identificar </a:t>
            </a:r>
            <a:r>
              <a:rPr lang="es-ES_tradnl" sz="1500" dirty="0">
                <a:solidFill>
                  <a:schemeClr val="tx1"/>
                </a:solidFill>
                <a:latin typeface="+mj-lt"/>
              </a:rPr>
              <a:t>el estado de estos elementos en cada cámara (visible, </a:t>
            </a:r>
            <a:r>
              <a:rPr lang="es-ES_tradnl" sz="1500" dirty="0" smtClean="0">
                <a:solidFill>
                  <a:schemeClr val="tx1"/>
                </a:solidFill>
                <a:latin typeface="+mj-lt"/>
              </a:rPr>
              <a:t>ocultos).</a:t>
            </a:r>
          </a:p>
          <a:p>
            <a:pPr lvl="2" algn="just">
              <a:lnSpc>
                <a:spcPct val="150000"/>
              </a:lnSpc>
            </a:pPr>
            <a:r>
              <a:rPr lang="es-ES_tradnl" sz="1500" dirty="0">
                <a:latin typeface="+mj-lt"/>
              </a:rPr>
              <a:t>Identificar el </a:t>
            </a:r>
            <a:r>
              <a:rPr lang="es-ES_tradnl" sz="1500" b="1" dirty="0">
                <a:latin typeface="+mj-lt"/>
              </a:rPr>
              <a:t>grado de uso </a:t>
            </a:r>
            <a:r>
              <a:rPr lang="es-ES_tradnl" sz="1500" dirty="0">
                <a:latin typeface="+mj-lt"/>
              </a:rPr>
              <a:t>de las zonas contextuales.</a:t>
            </a:r>
          </a:p>
          <a:p>
            <a:pPr lvl="1" algn="just">
              <a:lnSpc>
                <a:spcPct val="150000"/>
              </a:lnSpc>
            </a:pPr>
            <a:r>
              <a:rPr lang="es-ES_tradnl" sz="1700" b="1" dirty="0" smtClean="0">
                <a:solidFill>
                  <a:schemeClr val="tx1"/>
                </a:solidFill>
                <a:latin typeface="+mj-lt"/>
              </a:rPr>
              <a:t>Detección </a:t>
            </a:r>
            <a:r>
              <a:rPr lang="es-ES_tradnl" sz="1700" b="1" dirty="0">
                <a:solidFill>
                  <a:schemeClr val="tx1"/>
                </a:solidFill>
                <a:latin typeface="+mj-lt"/>
              </a:rPr>
              <a:t>de </a:t>
            </a:r>
            <a:r>
              <a:rPr lang="es-ES_tradnl" sz="1700" b="1" dirty="0" smtClean="0">
                <a:solidFill>
                  <a:schemeClr val="tx1"/>
                </a:solidFill>
                <a:latin typeface="+mj-lt"/>
              </a:rPr>
              <a:t>personas</a:t>
            </a:r>
            <a:r>
              <a:rPr lang="es-ES_tradnl" sz="1700" dirty="0" smtClean="0">
                <a:solidFill>
                  <a:schemeClr val="tx1"/>
                </a:solidFill>
                <a:latin typeface="+mj-lt"/>
              </a:rPr>
              <a:t>.</a:t>
            </a:r>
          </a:p>
          <a:p>
            <a:pPr lvl="2" algn="just">
              <a:lnSpc>
                <a:spcPct val="150000"/>
              </a:lnSpc>
            </a:pPr>
            <a:r>
              <a:rPr lang="es-ES_tradnl" sz="1500" b="1" dirty="0" smtClean="0">
                <a:solidFill>
                  <a:schemeClr val="tx1"/>
                </a:solidFill>
                <a:latin typeface="+mj-lt"/>
              </a:rPr>
              <a:t>Combinación</a:t>
            </a:r>
            <a:r>
              <a:rPr lang="es-ES_tradnl" sz="1500" dirty="0" smtClean="0">
                <a:solidFill>
                  <a:schemeClr val="tx1"/>
                </a:solidFill>
                <a:latin typeface="+mj-lt"/>
              </a:rPr>
              <a:t> de la información procedente de todas las cámaras mediante proyección </a:t>
            </a:r>
            <a:r>
              <a:rPr lang="es-ES_tradnl" sz="1500" b="1" dirty="0" smtClean="0">
                <a:solidFill>
                  <a:schemeClr val="tx1"/>
                </a:solidFill>
                <a:latin typeface="+mj-lt"/>
              </a:rPr>
              <a:t>en diferentes planos</a:t>
            </a:r>
            <a:r>
              <a:rPr lang="es-ES_tradnl" sz="1500" dirty="0" smtClean="0">
                <a:solidFill>
                  <a:schemeClr val="tx1"/>
                </a:solidFill>
                <a:latin typeface="+mj-lt"/>
              </a:rPr>
              <a:t>.</a:t>
            </a:r>
            <a:endParaRPr lang="es-ES_tradnl" sz="15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804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431540" y="1358770"/>
            <a:ext cx="8100900" cy="2787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_tradnl" sz="2400" dirty="0" smtClean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Introducción y Objetivos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b="1" dirty="0" smtClean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Aplicación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 smtClean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Algoritmos Integrados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 smtClean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Demostración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Líneas de Continuación del Trabajo</a:t>
            </a:r>
            <a:endParaRPr lang="es-ES_tradnl" sz="2400" dirty="0">
              <a:solidFill>
                <a:schemeClr val="tx1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646675" y="262673"/>
            <a:ext cx="5940710" cy="319087"/>
          </a:xfrm>
        </p:spPr>
        <p:txBody>
          <a:bodyPr/>
          <a:lstStyle/>
          <a:p>
            <a:pPr>
              <a:defRPr/>
            </a:pPr>
            <a:r>
              <a:rPr lang="es-ES" sz="2400" dirty="0"/>
              <a:t>Índice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181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Aplicación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>
                <a:latin typeface="+mj-lt"/>
              </a:rPr>
              <a:t> </a:t>
            </a:r>
            <a:r>
              <a:rPr lang="es-ES_tradnl" dirty="0" smtClean="0">
                <a:latin typeface="+mj-lt"/>
              </a:rPr>
              <a:t>Interfaz de Usuario</a:t>
            </a:r>
            <a:endParaRPr lang="es-ES_tradnl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20326"/>
            <a:ext cx="7830869" cy="482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8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Aplicación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>
                <a:latin typeface="+mj-lt"/>
              </a:rPr>
              <a:t> </a:t>
            </a:r>
            <a:r>
              <a:rPr lang="es-ES_tradnl" dirty="0" smtClean="0">
                <a:latin typeface="+mj-lt"/>
              </a:rPr>
              <a:t>Interfaz de Usuario</a:t>
            </a:r>
            <a:endParaRPr lang="es-ES_tradnl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05" y="1583795"/>
            <a:ext cx="6578772" cy="23402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06" y="3997394"/>
            <a:ext cx="6578772" cy="235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Aplicación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>
                <a:latin typeface="+mj-lt"/>
              </a:rPr>
              <a:t> </a:t>
            </a:r>
            <a:r>
              <a:rPr lang="es-ES_tradnl" dirty="0" smtClean="0">
                <a:latin typeface="+mj-lt"/>
              </a:rPr>
              <a:t>Interfaz de Usuario</a:t>
            </a:r>
            <a:endParaRPr lang="es-ES_tradnl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182" y="983708"/>
            <a:ext cx="2862097" cy="6741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35" y="2078850"/>
            <a:ext cx="2333041" cy="18263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75" y="2078849"/>
            <a:ext cx="2351616" cy="18518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034" y="2078850"/>
            <a:ext cx="2351611" cy="18518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774" y="4392633"/>
            <a:ext cx="2906815" cy="1921212"/>
          </a:xfrm>
          <a:prstGeom prst="rect">
            <a:avLst/>
          </a:prstGeom>
        </p:spPr>
      </p:pic>
      <p:cxnSp>
        <p:nvCxnSpPr>
          <p:cNvPr id="14" name="Elbow Connector 13"/>
          <p:cNvCxnSpPr>
            <a:endCxn id="10" idx="1"/>
          </p:cNvCxnSpPr>
          <p:nvPr/>
        </p:nvCxnSpPr>
        <p:spPr bwMode="auto">
          <a:xfrm rot="16200000" flipH="1">
            <a:off x="1420076" y="3996540"/>
            <a:ext cx="1410849" cy="1302548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Elbow Connector 14"/>
          <p:cNvCxnSpPr>
            <a:stCxn id="8" idx="2"/>
            <a:endCxn id="10" idx="0"/>
          </p:cNvCxnSpPr>
          <p:nvPr/>
        </p:nvCxnSpPr>
        <p:spPr bwMode="auto">
          <a:xfrm rot="5400000">
            <a:off x="3999240" y="4161689"/>
            <a:ext cx="461887" cy="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Elbow Connector 19"/>
          <p:cNvCxnSpPr>
            <a:stCxn id="9" idx="2"/>
            <a:endCxn id="10" idx="3"/>
          </p:cNvCxnSpPr>
          <p:nvPr/>
        </p:nvCxnSpPr>
        <p:spPr bwMode="auto">
          <a:xfrm rot="5400000">
            <a:off x="5597968" y="4016366"/>
            <a:ext cx="1422495" cy="1251251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055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431540" y="1358770"/>
            <a:ext cx="8100900" cy="2787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_tradnl" sz="2400" dirty="0" smtClean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Introducción y Objetivos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 smtClean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Aplicación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b="1" dirty="0" smtClean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Algoritmos Integrados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 smtClean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Demostración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Líneas de Continuación del Trabajo</a:t>
            </a:r>
            <a:endParaRPr lang="es-ES_tradnl" sz="2400" dirty="0">
              <a:solidFill>
                <a:schemeClr val="tx1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646675" y="262673"/>
            <a:ext cx="5940710" cy="319087"/>
          </a:xfrm>
        </p:spPr>
        <p:txBody>
          <a:bodyPr/>
          <a:lstStyle/>
          <a:p>
            <a:pPr>
              <a:defRPr/>
            </a:pPr>
            <a:r>
              <a:rPr lang="es-ES" sz="2400" dirty="0"/>
              <a:t>Índice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248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Algoritmos Integrados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953725"/>
            <a:ext cx="7740650" cy="5356342"/>
          </a:xfrm>
        </p:spPr>
        <p:txBody>
          <a:bodyPr/>
          <a:lstStyle/>
          <a:p>
            <a:pPr algn="just"/>
            <a:r>
              <a:rPr lang="es-ES_tradnl" sz="2000" dirty="0" smtClean="0">
                <a:latin typeface="+mj-lt"/>
              </a:rPr>
              <a:t> Sustracción de fondo</a:t>
            </a:r>
          </a:p>
          <a:p>
            <a:pPr lvl="1" algn="just">
              <a:lnSpc>
                <a:spcPct val="150000"/>
              </a:lnSpc>
            </a:pPr>
            <a:r>
              <a:rPr lang="es-ES_tradnl" sz="1800" b="1" dirty="0" smtClean="0">
                <a:solidFill>
                  <a:schemeClr val="tx1"/>
                </a:solidFill>
                <a:latin typeface="+mj-lt"/>
              </a:rPr>
              <a:t>MOG - Mixture of Gaussians</a:t>
            </a:r>
            <a:r>
              <a:rPr lang="es-ES_tradnl" sz="1800" dirty="0" smtClean="0">
                <a:solidFill>
                  <a:schemeClr val="tx1"/>
                </a:solidFill>
                <a:latin typeface="+mj-lt"/>
              </a:rPr>
              <a:t>: Modelado de cada </a:t>
            </a:r>
            <a:r>
              <a:rPr lang="es-ES_tradnl" sz="1800" dirty="0" smtClean="0">
                <a:solidFill>
                  <a:schemeClr val="tx1"/>
                </a:solidFill>
                <a:latin typeface="+mj-lt"/>
              </a:rPr>
              <a:t>píxel </a:t>
            </a:r>
            <a:r>
              <a:rPr lang="es-ES_tradnl" sz="1800" dirty="0" smtClean="0">
                <a:solidFill>
                  <a:schemeClr val="tx1"/>
                </a:solidFill>
                <a:latin typeface="+mj-lt"/>
              </a:rPr>
              <a:t>del frame.</a:t>
            </a:r>
            <a:endParaRPr lang="es-ES_tradnl" sz="1800" b="1" dirty="0" smtClean="0">
              <a:solidFill>
                <a:schemeClr val="tx1"/>
              </a:solidFill>
              <a:latin typeface="+mj-lt"/>
            </a:endParaRPr>
          </a:p>
          <a:p>
            <a:pPr algn="just"/>
            <a:r>
              <a:rPr lang="es-ES_tradnl" sz="2000" dirty="0" smtClean="0">
                <a:latin typeface="+mj-lt"/>
              </a:rPr>
              <a:t> Detección de personas</a:t>
            </a:r>
          </a:p>
          <a:p>
            <a:pPr lvl="1" algn="just">
              <a:lnSpc>
                <a:spcPct val="150000"/>
              </a:lnSpc>
            </a:pPr>
            <a:r>
              <a:rPr lang="es-ES_tradnl" sz="1800" dirty="0" smtClean="0">
                <a:solidFill>
                  <a:schemeClr val="tx1"/>
                </a:solidFill>
                <a:latin typeface="+mj-lt"/>
              </a:rPr>
              <a:t>Varios métodos de detección han sido integrados:</a:t>
            </a:r>
          </a:p>
          <a:p>
            <a:pPr lvl="2" algn="just">
              <a:lnSpc>
                <a:spcPct val="150000"/>
              </a:lnSpc>
            </a:pPr>
            <a:r>
              <a:rPr lang="es-ES_tradnl" sz="1600" b="1" dirty="0" smtClean="0">
                <a:latin typeface="+mj-lt"/>
              </a:rPr>
              <a:t>HOG - </a:t>
            </a:r>
            <a:r>
              <a:rPr lang="es-ES_tradnl" sz="1600" b="1" dirty="0">
                <a:latin typeface="+mj-lt"/>
              </a:rPr>
              <a:t>Histograma de gradientes orientados: </a:t>
            </a:r>
            <a:r>
              <a:rPr lang="es-ES_tradnl" sz="1600" dirty="0" smtClean="0">
                <a:solidFill>
                  <a:schemeClr val="tx1"/>
                </a:solidFill>
                <a:latin typeface="+mj-lt"/>
              </a:rPr>
              <a:t>Modelo simple y rápido</a:t>
            </a:r>
            <a:r>
              <a:rPr lang="es-ES_tradnl" sz="16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s-ES_tradnl" sz="1600" dirty="0" smtClean="0">
                <a:solidFill>
                  <a:schemeClr val="tx1"/>
                </a:solidFill>
                <a:latin typeface="+mj-lt"/>
              </a:rPr>
              <a:t>con clasificación por SVM. (C++)</a:t>
            </a:r>
          </a:p>
          <a:p>
            <a:pPr lvl="2" algn="just">
              <a:lnSpc>
                <a:spcPct val="150000"/>
              </a:lnSpc>
            </a:pPr>
            <a:r>
              <a:rPr lang="es-ES_tradnl" sz="1600" b="1" dirty="0">
                <a:latin typeface="+mj-lt"/>
              </a:rPr>
              <a:t>DPM - D</a:t>
            </a:r>
            <a:r>
              <a:rPr lang="es-ES_tradnl" sz="1600" b="1" dirty="0" smtClean="0">
                <a:solidFill>
                  <a:schemeClr val="tx1"/>
                </a:solidFill>
                <a:latin typeface="+mj-lt"/>
              </a:rPr>
              <a:t>eformable </a:t>
            </a:r>
            <a:r>
              <a:rPr lang="es-ES_tradnl" sz="1600" b="1" dirty="0">
                <a:solidFill>
                  <a:schemeClr val="tx1"/>
                </a:solidFill>
                <a:latin typeface="+mj-lt"/>
              </a:rPr>
              <a:t>P</a:t>
            </a:r>
            <a:r>
              <a:rPr lang="es-ES_tradnl" sz="1600" b="1" dirty="0" smtClean="0">
                <a:solidFill>
                  <a:schemeClr val="tx1"/>
                </a:solidFill>
                <a:latin typeface="+mj-lt"/>
              </a:rPr>
              <a:t>art Models: </a:t>
            </a:r>
            <a:r>
              <a:rPr lang="es-ES_tradnl" sz="1600" dirty="0">
                <a:latin typeface="+mj-lt"/>
              </a:rPr>
              <a:t>Modelo </a:t>
            </a:r>
            <a:r>
              <a:rPr lang="es-ES_tradnl" sz="1600" dirty="0" smtClean="0">
                <a:latin typeface="+mj-lt"/>
              </a:rPr>
              <a:t>más </a:t>
            </a:r>
            <a:r>
              <a:rPr lang="es-ES_tradnl" sz="1600" dirty="0">
                <a:latin typeface="+mj-lt"/>
              </a:rPr>
              <a:t>completo pero </a:t>
            </a:r>
            <a:r>
              <a:rPr lang="es-ES_tradnl" sz="1600" dirty="0" smtClean="0">
                <a:latin typeface="+mj-lt"/>
              </a:rPr>
              <a:t>más </a:t>
            </a:r>
            <a:r>
              <a:rPr lang="es-ES_tradnl" sz="1600" dirty="0">
                <a:latin typeface="+mj-lt"/>
              </a:rPr>
              <a:t>lento</a:t>
            </a:r>
            <a:r>
              <a:rPr lang="es-ES_tradnl" sz="1600" dirty="0" smtClean="0">
                <a:latin typeface="+mj-lt"/>
              </a:rPr>
              <a:t>. </a:t>
            </a:r>
            <a:r>
              <a:rPr lang="es-ES_tradnl" sz="1600" dirty="0">
                <a:latin typeface="+mj-lt"/>
              </a:rPr>
              <a:t>(C++)</a:t>
            </a:r>
          </a:p>
          <a:p>
            <a:pPr lvl="2" algn="just">
              <a:lnSpc>
                <a:spcPct val="150000"/>
              </a:lnSpc>
            </a:pPr>
            <a:r>
              <a:rPr lang="es-ES_tradnl" sz="1600" b="1" dirty="0">
                <a:latin typeface="+mj-lt"/>
              </a:rPr>
              <a:t>FastRCNN  + Multiscale Combinatorial Grouping (MGC): </a:t>
            </a:r>
            <a:r>
              <a:rPr lang="es-ES_tradnl" sz="1600" dirty="0">
                <a:latin typeface="+mj-lt"/>
              </a:rPr>
              <a:t>Usando redes neuronales y MGC para extraer propuestas de objetos. </a:t>
            </a:r>
            <a:r>
              <a:rPr lang="es-ES_tradnl" sz="1600" dirty="0" smtClean="0">
                <a:solidFill>
                  <a:schemeClr val="tx1"/>
                </a:solidFill>
                <a:latin typeface="+mj-lt"/>
              </a:rPr>
              <a:t>(Matlab)</a:t>
            </a:r>
          </a:p>
        </p:txBody>
      </p:sp>
    </p:spTree>
    <p:extLst>
      <p:ext uri="{BB962C8B-B14F-4D97-AF65-F5344CB8AC3E}">
        <p14:creationId xmlns:p14="http://schemas.microsoft.com/office/powerpoint/2010/main" val="64929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Índice">
  <a:themeElements>
    <a:clrScheme name="Índ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Índice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CCFFCC"/>
          </a:solidFill>
          <a:prstDash val="solid"/>
          <a:round/>
          <a:headEnd type="triangle" w="med" len="med"/>
          <a:tailEnd type="triangl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Pct val="75000"/>
          <a:buFontTx/>
          <a:buNone/>
          <a:tabLst>
            <a:tab pos="180975" algn="l"/>
          </a:tabLst>
          <a:defRPr kumimoji="0" lang="en-US" sz="1600" b="0" i="0" u="none" strike="noStrike" cap="none" normalizeH="0" baseline="0" smtClean="0">
            <a:ln>
              <a:noFill/>
            </a:ln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CCFFCC"/>
          </a:solidFill>
          <a:prstDash val="solid"/>
          <a:round/>
          <a:headEnd type="triangle" w="med" len="med"/>
          <a:tailEnd type="triangl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Pct val="75000"/>
          <a:buFontTx/>
          <a:buNone/>
          <a:tabLst>
            <a:tab pos="180975" algn="l"/>
          </a:tabLst>
          <a:defRPr kumimoji="0" lang="en-US" sz="1600" b="0" i="0" u="none" strike="noStrike" cap="none" normalizeH="0" baseline="0" smtClean="0">
            <a:ln>
              <a:noFill/>
            </a:ln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34" charset="0"/>
          </a:defRPr>
        </a:defPPr>
      </a:lstStyle>
    </a:lnDef>
  </a:objectDefaults>
  <a:extraClrSchemeLst>
    <a:extraClrScheme>
      <a:clrScheme name="Índ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Índ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Índ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Índ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Índ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Índ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Índ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ortada">
  <a:themeElements>
    <a:clrScheme name="Portad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ortada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CCFFCC"/>
          </a:solidFill>
          <a:prstDash val="solid"/>
          <a:round/>
          <a:headEnd type="triangle" w="med" len="med"/>
          <a:tailEnd type="triangl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Pct val="75000"/>
          <a:buFontTx/>
          <a:buNone/>
          <a:tabLst>
            <a:tab pos="180975" algn="l"/>
          </a:tabLst>
          <a:defRPr kumimoji="0" lang="en-US" sz="1600" b="0" i="0" u="none" strike="noStrike" cap="none" normalizeH="0" baseline="0" smtClean="0">
            <a:ln>
              <a:noFill/>
            </a:ln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CCFFCC"/>
          </a:solidFill>
          <a:prstDash val="solid"/>
          <a:round/>
          <a:headEnd type="triangle" w="med" len="med"/>
          <a:tailEnd type="triangl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Pct val="75000"/>
          <a:buFontTx/>
          <a:buNone/>
          <a:tabLst>
            <a:tab pos="180975" algn="l"/>
          </a:tabLst>
          <a:defRPr kumimoji="0" lang="en-US" sz="1600" b="0" i="0" u="none" strike="noStrike" cap="none" normalizeH="0" baseline="0" smtClean="0">
            <a:ln>
              <a:noFill/>
            </a:ln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34" charset="0"/>
          </a:defRPr>
        </a:defPPr>
      </a:lstStyle>
    </a:lnDef>
  </a:objectDefaults>
  <a:extraClrSchemeLst>
    <a:extraClrScheme>
      <a:clrScheme name="Porta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rtad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rtad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rtad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rtad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rtad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rtad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VPULab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CCFFCC"/>
          </a:solidFill>
          <a:prstDash val="solid"/>
          <a:round/>
          <a:headEnd type="triangle" w="med" len="med"/>
          <a:tailEnd type="triangl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Pct val="75000"/>
          <a:buFontTx/>
          <a:buNone/>
          <a:tabLst>
            <a:tab pos="180975" algn="l"/>
          </a:tabLst>
          <a:defRPr kumimoji="0" lang="en-US" sz="1600" b="0" i="0" u="none" strike="noStrike" cap="none" normalizeH="0" baseline="0" smtClean="0">
            <a:ln>
              <a:noFill/>
            </a:ln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CCFFCC"/>
          </a:solidFill>
          <a:prstDash val="solid"/>
          <a:round/>
          <a:headEnd type="triangle" w="med" len="med"/>
          <a:tailEnd type="triangl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Pct val="75000"/>
          <a:buFontTx/>
          <a:buNone/>
          <a:tabLst>
            <a:tab pos="180975" algn="l"/>
          </a:tabLst>
          <a:defRPr kumimoji="0" lang="en-US" sz="1600" b="0" i="0" u="none" strike="noStrike" cap="none" normalizeH="0" baseline="0" smtClean="0">
            <a:ln>
              <a:noFill/>
            </a:ln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49665</TotalTime>
  <Words>730</Words>
  <Application>Microsoft Macintosh PowerPoint</Application>
  <PresentationFormat>On-screen Show (4:3)</PresentationFormat>
  <Paragraphs>151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 Narrow</vt:lpstr>
      <vt:lpstr>Times New Roman</vt:lpstr>
      <vt:lpstr>Verdana</vt:lpstr>
      <vt:lpstr>Wingdings</vt:lpstr>
      <vt:lpstr>Arial</vt:lpstr>
      <vt:lpstr>Índice</vt:lpstr>
      <vt:lpstr>Portada</vt:lpstr>
      <vt:lpstr>VPULab</vt:lpstr>
      <vt:lpstr>PowerPoint Presentation</vt:lpstr>
      <vt:lpstr>Índice</vt:lpstr>
      <vt:lpstr>Objetivos</vt:lpstr>
      <vt:lpstr>Índice</vt:lpstr>
      <vt:lpstr>Aplicación</vt:lpstr>
      <vt:lpstr>Aplicación</vt:lpstr>
      <vt:lpstr>Aplicación</vt:lpstr>
      <vt:lpstr>Índice</vt:lpstr>
      <vt:lpstr>Algoritmos Integrados</vt:lpstr>
      <vt:lpstr>Algoritmos Integrados</vt:lpstr>
      <vt:lpstr>Índice</vt:lpstr>
      <vt:lpstr>Demostración</vt:lpstr>
      <vt:lpstr>Índice</vt:lpstr>
      <vt:lpstr>Líneas de Continuación del Trabajo</vt:lpstr>
      <vt:lpstr>Líneas de Continuación del Trabajo</vt:lpstr>
      <vt:lpstr>Planning Temporal</vt:lpstr>
      <vt:lpstr>PowerPoint Presentation</vt:lpstr>
      <vt:lpstr>Problema Homografía</vt:lpstr>
      <vt:lpstr>Problemas Detección / Proyección</vt:lpstr>
      <vt:lpstr>Homografía Alineada</vt:lpstr>
      <vt:lpstr>Homografía Alineada</vt:lpstr>
      <vt:lpstr>Media Tiempos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VPU template ppt blanco v2</dc:subject>
  <dc:creator>Juan Carlos San Miguel</dc:creator>
  <cp:lastModifiedBy>Alejandro Lopez Cifuentes</cp:lastModifiedBy>
  <cp:revision>1603</cp:revision>
  <dcterms:created xsi:type="dcterms:W3CDTF">1601-01-01T00:00:00Z</dcterms:created>
  <dcterms:modified xsi:type="dcterms:W3CDTF">2017-03-17T08:27:21Z</dcterms:modified>
</cp:coreProperties>
</file>